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333" r:id="rId3"/>
    <p:sldId id="257" r:id="rId4"/>
    <p:sldId id="343" r:id="rId5"/>
    <p:sldId id="258" r:id="rId6"/>
    <p:sldId id="262" r:id="rId7"/>
    <p:sldId id="324" r:id="rId8"/>
    <p:sldId id="325" r:id="rId9"/>
    <p:sldId id="327" r:id="rId10"/>
    <p:sldId id="326" r:id="rId11"/>
    <p:sldId id="259" r:id="rId12"/>
    <p:sldId id="263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66" r:id="rId22"/>
    <p:sldId id="268" r:id="rId23"/>
    <p:sldId id="288" r:id="rId24"/>
    <p:sldId id="287" r:id="rId25"/>
    <p:sldId id="297" r:id="rId26"/>
    <p:sldId id="298" r:id="rId27"/>
    <p:sldId id="269" r:id="rId28"/>
    <p:sldId id="271" r:id="rId29"/>
    <p:sldId id="299" r:id="rId30"/>
    <p:sldId id="300" r:id="rId31"/>
    <p:sldId id="303" r:id="rId32"/>
    <p:sldId id="301" r:id="rId33"/>
    <p:sldId id="302" r:id="rId34"/>
    <p:sldId id="272" r:id="rId35"/>
    <p:sldId id="304" r:id="rId36"/>
    <p:sldId id="305" r:id="rId37"/>
    <p:sldId id="306" r:id="rId38"/>
    <p:sldId id="307" r:id="rId39"/>
    <p:sldId id="334" r:id="rId40"/>
    <p:sldId id="335" r:id="rId41"/>
    <p:sldId id="273" r:id="rId42"/>
    <p:sldId id="328" r:id="rId43"/>
    <p:sldId id="329" r:id="rId44"/>
    <p:sldId id="330" r:id="rId45"/>
    <p:sldId id="331" r:id="rId46"/>
    <p:sldId id="332" r:id="rId47"/>
    <p:sldId id="344" r:id="rId48"/>
    <p:sldId id="274" r:id="rId49"/>
    <p:sldId id="308" r:id="rId50"/>
    <p:sldId id="309" r:id="rId51"/>
    <p:sldId id="310" r:id="rId52"/>
    <p:sldId id="275" r:id="rId53"/>
    <p:sldId id="312" r:id="rId54"/>
    <p:sldId id="336" r:id="rId55"/>
    <p:sldId id="311" r:id="rId56"/>
    <p:sldId id="317" r:id="rId57"/>
    <p:sldId id="276" r:id="rId58"/>
    <p:sldId id="319" r:id="rId59"/>
    <p:sldId id="318" r:id="rId60"/>
    <p:sldId id="320" r:id="rId61"/>
    <p:sldId id="314" r:id="rId62"/>
    <p:sldId id="279" r:id="rId63"/>
    <p:sldId id="315" r:id="rId64"/>
    <p:sldId id="313" r:id="rId65"/>
    <p:sldId id="316" r:id="rId66"/>
    <p:sldId id="282" r:id="rId67"/>
    <p:sldId id="321" r:id="rId68"/>
    <p:sldId id="322" r:id="rId69"/>
    <p:sldId id="283" r:id="rId70"/>
    <p:sldId id="323" r:id="rId71"/>
    <p:sldId id="277" r:id="rId72"/>
    <p:sldId id="337" r:id="rId73"/>
    <p:sldId id="338" r:id="rId74"/>
    <p:sldId id="339" r:id="rId75"/>
    <p:sldId id="340" r:id="rId76"/>
    <p:sldId id="278" r:id="rId77"/>
    <p:sldId id="342" r:id="rId78"/>
    <p:sldId id="341" r:id="rId79"/>
    <p:sldId id="286" r:id="rId80"/>
    <p:sldId id="285" r:id="rId81"/>
    <p:sldId id="261" r:id="rId82"/>
    <p:sldId id="264" r:id="rId83"/>
    <p:sldId id="270" r:id="rId84"/>
    <p:sldId id="265" r:id="rId85"/>
    <p:sldId id="284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WMT</a:t>
            </a:r>
            <a:r>
              <a:rPr lang="en-US" baseline="0" dirty="0"/>
              <a:t> ‘14 </a:t>
            </a:r>
            <a:r>
              <a:rPr lang="en-US" baseline="0" dirty="0" err="1"/>
              <a:t>En</a:t>
            </a:r>
            <a:r>
              <a:rPr lang="en-US" baseline="0" dirty="0"/>
              <a:t>-Fr </a:t>
            </a:r>
            <a:r>
              <a:rPr lang="en-US" dirty="0"/>
              <a:t>BLEU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BLEU Score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Sheet1!$A$2:$A$6</c:f>
              <c:strCache>
                <c:ptCount val="5"/>
                <c:pt idx="0">
                  <c:v>Moses</c:v>
                </c:pt>
                <c:pt idx="1">
                  <c:v>Cho et al., 2014</c:v>
                </c:pt>
                <c:pt idx="2">
                  <c:v>Sutskever et al., 2014</c:v>
                </c:pt>
                <c:pt idx="3">
                  <c:v>Vaswani et al., 2017</c:v>
                </c:pt>
                <c:pt idx="4">
                  <c:v>Liu et al., 2020</c:v>
                </c:pt>
              </c:strCache>
            </c:str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33.299999999999997</c:v>
                </c:pt>
                <c:pt idx="1">
                  <c:v>34.64</c:v>
                </c:pt>
                <c:pt idx="2">
                  <c:v>34.81</c:v>
                </c:pt>
                <c:pt idx="3">
                  <c:v>41.8</c:v>
                </c:pt>
                <c:pt idx="4">
                  <c:v>46.4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4AB-4141-8A7F-CAA1C9FA5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4551008"/>
        <c:axId val="763631360"/>
      </c:scatterChart>
      <c:valAx>
        <c:axId val="102455100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63631360"/>
        <c:crossesAt val="30"/>
        <c:crossBetween val="midCat"/>
      </c:valAx>
      <c:valAx>
        <c:axId val="763631360"/>
        <c:scaling>
          <c:orientation val="minMax"/>
          <c:min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45510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-1</c:v>
                </c:pt>
                <c:pt idx="1">
                  <c:v>-0.5</c:v>
                </c:pt>
                <c:pt idx="2">
                  <c:v>0</c:v>
                </c:pt>
                <c:pt idx="3">
                  <c:v>0</c:v>
                </c:pt>
                <c:pt idx="4">
                  <c:v>0.5</c:v>
                </c:pt>
                <c:pt idx="5">
                  <c:v>1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614-4A8A-B909-8BE644088E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7452976"/>
        <c:axId val="728652256"/>
      </c:scatterChart>
      <c:valAx>
        <c:axId val="507452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8652256"/>
        <c:crosses val="autoZero"/>
        <c:crossBetween val="midCat"/>
      </c:valAx>
      <c:valAx>
        <c:axId val="72865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7452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-1</c:v>
                </c:pt>
                <c:pt idx="1">
                  <c:v>-0.5</c:v>
                </c:pt>
                <c:pt idx="2">
                  <c:v>0</c:v>
                </c:pt>
                <c:pt idx="3">
                  <c:v>0</c:v>
                </c:pt>
                <c:pt idx="4">
                  <c:v>0.5</c:v>
                </c:pt>
                <c:pt idx="5">
                  <c:v>1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079-4A34-A7EB-167C7042E8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7452976"/>
        <c:axId val="728652256"/>
      </c:scatterChart>
      <c:valAx>
        <c:axId val="507452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8652256"/>
        <c:crosses val="autoZero"/>
        <c:crossBetween val="midCat"/>
      </c:valAx>
      <c:valAx>
        <c:axId val="72865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7452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0.23516</cdr:x>
      <cdr:y>0.69512</cdr:y>
    </cdr:from>
    <cdr:to>
      <cdr:x>0.34766</cdr:x>
      <cdr:y>0.74609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86BB800-ABCF-4A76-948B-7AE2F3944F96}"/>
            </a:ext>
          </a:extLst>
        </cdr:cNvPr>
        <cdr:cNvSpPr txBox="1"/>
      </cdr:nvSpPr>
      <cdr:spPr>
        <a:xfrm xmlns:a="http://schemas.openxmlformats.org/drawingml/2006/main">
          <a:off x="1911350" y="3766609"/>
          <a:ext cx="914400" cy="2762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/>
            <a:t>Cho et al., 2014</a:t>
          </a:r>
        </a:p>
      </cdr:txBody>
    </cdr:sp>
  </cdr:relSizeAnchor>
  <cdr:relSizeAnchor xmlns:cdr="http://schemas.openxmlformats.org/drawingml/2006/chartDrawing">
    <cdr:from>
      <cdr:x>0.09902</cdr:x>
      <cdr:y>0.76514</cdr:y>
    </cdr:from>
    <cdr:to>
      <cdr:x>0.21152</cdr:x>
      <cdr:y>0.81611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A2C9D67F-AB27-4E02-B4C4-D99588735DC8}"/>
            </a:ext>
          </a:extLst>
        </cdr:cNvPr>
        <cdr:cNvSpPr txBox="1"/>
      </cdr:nvSpPr>
      <cdr:spPr>
        <a:xfrm xmlns:a="http://schemas.openxmlformats.org/drawingml/2006/main">
          <a:off x="804863" y="4146021"/>
          <a:ext cx="914400" cy="2762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Moses 2014</a:t>
          </a:r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10:46:41.7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28182 0,'-2'1,"0"1,1-1,-1 0,0 0,1 1,-1-1,1 1,-1-1,1 1,0-1,0 1,-1 0,1 0,0 0,1 0,-1 0,0 0,1 0,-1 0,1 0,-1 0,1 0,0 0,0 0,0 0,0 0,0 0,1 1,-2 0,0 26,1-1,1 1,2-1,1 1,2 5,25 102,1 12,18 24,-31-66,2-42,-13-43,-2 0,0 0,-1 0,-1 1,1 8,8 200,-14 298,14-303,-13 21,-23-165,15-61,-4 12,-2-1,-1 0,-1-1,-5 6,-14 22,26-39,-2-1,0 0,-2-1,1 0,-10 8,-36 29,22-32,-1-2,-2-1,0-3,0-1,-1-1,-1-3,-1-1,-123 10,50 7,2-21,33 8,0-4,-1-3,-47-3,-145-5,131 25,-56-20,114-6,-892 2,817-12,-341 12,479-1,-1-1,1-1,0 0,0-2,1 0,-1-2,-3-2,-149-33,102 20,51 14,-1 1,0 1,-1 1,1 1,-1 1,0 1,7 0,-1 0,1-1,0-1,0 0,0-1,-5-3,-25-8,-32-3,0 3,-21 1,86 13,-148-26,52 7,79 19,0-3,0 0,-28-10,-55-9,-70 20,-374-7,383 12,-90-28,-162 27,-161 0,245 14,-368-15,560-12,-321 13,281-13,-336 13,223-27,65 28,89-14,-55-15,-103 21,206-12,82 13,-1 0,-1 1,1 1,0 1,-8 0,-115-10,-1075 14,840-1,144-24,132 22,-76 8,53 0,-402-6,-94 0,476 24,18 2,62-11,0-3,-1-3,-1-2,-512-6,175-1,183 13,26-14,36-25,-59-4,123 9,-1 4,-1 4,0 4,-13 4,29 7,-162-7,87-3,-65 7,101 2,-70-27,182 25,-88-6,-73-15,6 9,42-13,-50 7,-95 3,213 9,1 2,-51 1,-137-22,5 21,-236-4,317 10,-557-1,591 21,49-12,1-3,-49-2,-397-4,373 20,-198-3,-38-1,310-15,-373 11,-383-12,689 24,-136-16,-31 25,112 7,-63 5,84-35,58-6,-123 4,225-8,0 1,-1 1,1 0,0 0,0 1,0 0,0 0,1 1,-1 0,1 1,0 0,0 0,3-2,-144 79,101-49,19-15,1 2,1 0,1 2,1 1,-3 6,-32 48,49-61,0 0,1 1,1 1,0-1,-3 12,-25 49,-43 91,68-144,1 0,1 1,1 1,-1 10,-27 72,27-86,-4 9,0 0,2 1,2 0,-1 7,5-14,-1-1,-1 1,-1-1,-10 17,-60 142,24-83,14 10,-7 20,1 9,18-41,-21 112,1-53,-1 4,33-113,-22 89,1-1,13-59,-31 84,47-143,0-1,-1-1,-1 1,-12 13,-30 51,52-80,1-1,-1 1,1-1,0 1,-1 0,0-1,1 1,-1-1,0 0,0 1,0-1,0 0,0 1,0-1,0 0,0 0,0 0,-1 0,1 0,0 0,-1 0,1 0,-1-1,1 1,-1 0,1-1,-1 0,1 1,-1-1,0 0,1 0,-1 1,1-1,-2-1,-2-2,1 0,0-1,0 0,1 1,-1-1,1-1,0 1,0-1,0 1,0-1,1 0,-1-1,-5-10,-87-131,77 118,4 4,-2 1,0 0,-2 2,-4-5,14 19,-11-11,0-1,2-1,0 0,1-1,-8-16,-21-56,28 36,17 56,-1 0,1 0,-1 0,1 0,0 0,-1 0,1 0,0 0,0 0,1 0,-1 0,0 0,1 0,-1 0,1 0,0 0,-1 0,1 1,0-1,0 0,0 0,0 1,1-1,-1 1,0-1,1 1,-1-1,1 1,-1 0,1 0,0 0,0 0,-1 0,1 0,0 0,0 1,0-1,0 0,0 1,0 0,0-1,0 1,17-1,0 0,0 1,0 1,0 1,0 1,-1 0,1 1,6 4,40 6,131 26,-125-15,41 21,-92-41,0 0,0-1,1-1,-1-1,1-1,-1-1,1-1,1-1,26 1,-17 0,-22 0,1 0,0 0,0 1,0 1,0-1,0 2,0-1,0 1,-1 1,1 0,-1 0,0 1,0 0,0 0,3 3,-11-6,0 0,0 0,1 0,-1 0,0 0,0 0,-1 0,1 0,0 1,0-1,0 0,-1 1,1-1,-1 0,1 1,-1-1,0 1,1-1,-1 1,0-1,0 1,0-1,0 1,0-1,0 1,-1-1,1 0,0 1,-1-1,1 1,-1-1,1 0,-1 1,0-1,0 0,1 1,-1-1,0 0,-1 1,-48 39,45-38,-48 30,-2-3,-30 11,-6 4,78-39,2 1,-1 0,1 1,0 0,0 1,1 0,0 0,1 1,0 1,-1 2,-34 44,31-42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9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56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8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801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488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68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93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253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8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47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867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31AC5-51B5-4779-8382-3D81656D1831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3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7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2EF6-0E15-4481-9F1D-5D5135F6E6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EN. 601.647/667</a:t>
            </a:r>
            <a:br>
              <a:rPr lang="en-US" dirty="0"/>
            </a:br>
            <a:r>
              <a:rPr lang="en-US" dirty="0"/>
              <a:t>Introduction to HLT</a:t>
            </a:r>
            <a:br>
              <a:rPr lang="en-US" dirty="0"/>
            </a:br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8BA32-1522-4D83-B3DC-02897E9E86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Kenton Murray</a:t>
            </a:r>
          </a:p>
          <a:p>
            <a:r>
              <a:rPr lang="en-US" dirty="0"/>
              <a:t>9/16/2021</a:t>
            </a:r>
          </a:p>
        </p:txBody>
      </p:sp>
    </p:spTree>
    <p:extLst>
      <p:ext uri="{BB962C8B-B14F-4D97-AF65-F5344CB8AC3E}">
        <p14:creationId xmlns:p14="http://schemas.microsoft.com/office/powerpoint/2010/main" val="4281915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E354-3A4E-46B1-8331-0431D08C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Neural Machine Translation Ready for Deployment?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0C6BE-5366-4650-9B56-2743414C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Junczys-Dowmunt</a:t>
            </a:r>
            <a:r>
              <a:rPr lang="en-US" dirty="0"/>
              <a:t> et al., 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7F943-03D3-4888-82D4-16D105509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49" y="2474565"/>
            <a:ext cx="9402257" cy="351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48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A6B7-A1A8-4AC1-9125-9E0CD2F8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en-US" dirty="0" err="1"/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EB543-B323-4FB9-BB0C-9CD2DD0B2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is Neural Networks …. That are Deep!</a:t>
            </a:r>
          </a:p>
        </p:txBody>
      </p:sp>
    </p:spTree>
    <p:extLst>
      <p:ext uri="{BB962C8B-B14F-4D97-AF65-F5344CB8AC3E}">
        <p14:creationId xmlns:p14="http://schemas.microsoft.com/office/powerpoint/2010/main" val="3125209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</a:t>
                </a:r>
              </a:p>
              <a:p>
                <a:r>
                  <a:rPr lang="en-US" dirty="0"/>
                  <a:t>Output: Y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168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(Language ID)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</a:t>
                </a:r>
                <a:r>
                  <a:rPr lang="en-US" dirty="0">
                    <a:solidFill>
                      <a:schemeClr val="accent4"/>
                    </a:solidFill>
                  </a:rPr>
                  <a:t>Hello my name is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English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3002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(Language ID)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</a:t>
                </a:r>
                <a:r>
                  <a:rPr lang="en-US" dirty="0">
                    <a:solidFill>
                      <a:schemeClr val="accent4"/>
                    </a:solidFill>
                  </a:rPr>
                  <a:t>Hola, mi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nombre</a:t>
                </a:r>
                <a:r>
                  <a:rPr lang="en-US" dirty="0">
                    <a:solidFill>
                      <a:schemeClr val="accent4"/>
                    </a:solidFill>
                  </a:rPr>
                  <a:t> es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Spanish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19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(Language ID)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</a:t>
                </a:r>
                <a:r>
                  <a:rPr lang="en-US" dirty="0">
                    <a:solidFill>
                      <a:schemeClr val="accent4"/>
                    </a:solidFill>
                  </a:rPr>
                  <a:t>Salut, je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m’appelle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French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313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(Language ID)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Imanalla</a:t>
                </a:r>
                <a:r>
                  <a:rPr lang="en-US" dirty="0">
                    <a:solidFill>
                      <a:schemeClr val="accent4"/>
                    </a:solidFill>
                  </a:rPr>
                  <a:t>,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nuqap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suti</a:t>
                </a:r>
                <a:r>
                  <a:rPr lang="en-US" dirty="0">
                    <a:solidFill>
                      <a:schemeClr val="accent4"/>
                    </a:solidFill>
                  </a:rPr>
                  <a:t> Murray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kan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?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7072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(Speech Recognition)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   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?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hello world">
            <a:hlinkClick r:id="" action="ppaction://media"/>
            <a:extLst>
              <a:ext uri="{FF2B5EF4-FFF2-40B4-BE49-F238E27FC236}">
                <a16:creationId xmlns:a16="http://schemas.microsoft.com/office/drawing/2014/main" id="{FCF4915D-8FFA-418F-BA1B-AD0CD92D77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28286" y="264135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8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(Speech Recognition)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   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Hello World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hello world">
            <a:hlinkClick r:id="" action="ppaction://media"/>
            <a:extLst>
              <a:ext uri="{FF2B5EF4-FFF2-40B4-BE49-F238E27FC236}">
                <a16:creationId xmlns:a16="http://schemas.microsoft.com/office/drawing/2014/main" id="{FCF4915D-8FFA-418F-BA1B-AD0CD92D77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28286" y="264135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2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(Machine Translation)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                 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?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E245E99E-7B3D-4746-BEA9-116BE5AB0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300" y="2646527"/>
            <a:ext cx="1026017" cy="2641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inherit"/>
                <a:cs typeface="Arial" panose="020B0604020202020204" pitchFamily="34" charset="0"/>
              </a:rPr>
              <a:t>مرحبا بالعالم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853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2EF6-0E15-4481-9F1D-5D5135F6E6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EN. 601.647/667</a:t>
            </a:r>
            <a:br>
              <a:rPr lang="en-US" dirty="0"/>
            </a:br>
            <a:r>
              <a:rPr lang="en-US" dirty="0"/>
              <a:t>Introduction to HLT</a:t>
            </a:r>
            <a:br>
              <a:rPr lang="en-US" dirty="0"/>
            </a:br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8BA32-1522-4D83-B3DC-02897E9E86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Kenton Murray</a:t>
            </a:r>
          </a:p>
          <a:p>
            <a:r>
              <a:rPr lang="en-US" dirty="0"/>
              <a:t>9/16/2021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70A6D9-93B8-4460-AB06-C8BB938875CC}"/>
              </a:ext>
            </a:extLst>
          </p:cNvPr>
          <p:cNvSpPr txBox="1"/>
          <p:nvPr/>
        </p:nvSpPr>
        <p:spPr>
          <a:xfrm>
            <a:off x="6472238" y="5091113"/>
            <a:ext cx="5476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were inspired by:</a:t>
            </a:r>
          </a:p>
          <a:p>
            <a:r>
              <a:rPr lang="en-US" dirty="0"/>
              <a:t>Kevin Duh, Shinji Watanabe, Marine </a:t>
            </a:r>
            <a:r>
              <a:rPr lang="en-US" dirty="0" err="1"/>
              <a:t>Carpaut</a:t>
            </a:r>
            <a:r>
              <a:rPr lang="en-US" dirty="0"/>
              <a:t>,</a:t>
            </a:r>
          </a:p>
          <a:p>
            <a:r>
              <a:rPr lang="en-US" dirty="0"/>
              <a:t>Graham </a:t>
            </a:r>
            <a:r>
              <a:rPr lang="en-US" dirty="0" err="1"/>
              <a:t>Neubig</a:t>
            </a:r>
            <a:r>
              <a:rPr lang="en-US" dirty="0"/>
              <a:t>, Jacob Eisenstein</a:t>
            </a:r>
          </a:p>
        </p:txBody>
      </p:sp>
    </p:spTree>
    <p:extLst>
      <p:ext uri="{BB962C8B-B14F-4D97-AF65-F5344CB8AC3E}">
        <p14:creationId xmlns:p14="http://schemas.microsoft.com/office/powerpoint/2010/main" val="1349330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(Machine Translation)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                 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Hello World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E245E99E-7B3D-4746-BEA9-116BE5AB0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300" y="2646527"/>
            <a:ext cx="1026017" cy="2641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inherit"/>
                <a:cs typeface="Arial" panose="020B0604020202020204" pitchFamily="34" charset="0"/>
              </a:rPr>
              <a:t>مرحبا بالعالم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2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866F-DE89-4085-980A-990AEF30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9A540-2DBB-4822-84AD-A824FF509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first tasks public thinks of</a:t>
            </a:r>
          </a:p>
          <a:p>
            <a:r>
              <a:rPr lang="en-US" dirty="0"/>
              <a:t>Sentiment Analysis</a:t>
            </a:r>
          </a:p>
          <a:p>
            <a:r>
              <a:rPr lang="en-US" dirty="0"/>
              <a:t>Speaker/Writer ID</a:t>
            </a:r>
          </a:p>
          <a:p>
            <a:r>
              <a:rPr lang="en-US" dirty="0"/>
              <a:t>Language ID</a:t>
            </a:r>
          </a:p>
          <a:p>
            <a:r>
              <a:rPr lang="en-US" dirty="0"/>
              <a:t>Phoneme Recognition</a:t>
            </a:r>
          </a:p>
        </p:txBody>
      </p:sp>
    </p:spTree>
    <p:extLst>
      <p:ext uri="{BB962C8B-B14F-4D97-AF65-F5344CB8AC3E}">
        <p14:creationId xmlns:p14="http://schemas.microsoft.com/office/powerpoint/2010/main" val="2612049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75AE-95FE-43DF-8DB8-5ACCBF3D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5D86CF-B1FA-46B6-A530-215451BE8083}"/>
              </a:ext>
            </a:extLst>
          </p:cNvPr>
          <p:cNvCxnSpPr/>
          <p:nvPr/>
        </p:nvCxnSpPr>
        <p:spPr>
          <a:xfrm flipV="1">
            <a:off x="2944969" y="2163651"/>
            <a:ext cx="0" cy="3481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91434D-C06D-47D8-8EED-1CE8AA0DAC26}"/>
              </a:ext>
            </a:extLst>
          </p:cNvPr>
          <p:cNvCxnSpPr>
            <a:cxnSpLocks/>
          </p:cNvCxnSpPr>
          <p:nvPr/>
        </p:nvCxnSpPr>
        <p:spPr>
          <a:xfrm>
            <a:off x="2944969" y="5645239"/>
            <a:ext cx="57225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3D0FAAC-F63D-45D3-AEE7-35139A29C0E9}"/>
              </a:ext>
            </a:extLst>
          </p:cNvPr>
          <p:cNvSpPr txBox="1"/>
          <p:nvPr/>
        </p:nvSpPr>
        <p:spPr>
          <a:xfrm>
            <a:off x="8178084" y="568414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F5C99E-BC32-4748-B1EE-3C338FA94E55}"/>
              </a:ext>
            </a:extLst>
          </p:cNvPr>
          <p:cNvSpPr txBox="1"/>
          <p:nvPr/>
        </p:nvSpPr>
        <p:spPr>
          <a:xfrm>
            <a:off x="2567189" y="229243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538271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75AE-95FE-43DF-8DB8-5ACCBF3D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5D86CF-B1FA-46B6-A530-215451BE8083}"/>
              </a:ext>
            </a:extLst>
          </p:cNvPr>
          <p:cNvCxnSpPr/>
          <p:nvPr/>
        </p:nvCxnSpPr>
        <p:spPr>
          <a:xfrm flipV="1">
            <a:off x="2944969" y="2163651"/>
            <a:ext cx="0" cy="3481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91434D-C06D-47D8-8EED-1CE8AA0DAC26}"/>
              </a:ext>
            </a:extLst>
          </p:cNvPr>
          <p:cNvCxnSpPr>
            <a:cxnSpLocks/>
          </p:cNvCxnSpPr>
          <p:nvPr/>
        </p:nvCxnSpPr>
        <p:spPr>
          <a:xfrm>
            <a:off x="2944969" y="5645239"/>
            <a:ext cx="57225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913437-FAE7-4EF7-B213-E11CAA43FE1D}"/>
              </a:ext>
            </a:extLst>
          </p:cNvPr>
          <p:cNvSpPr/>
          <p:nvPr/>
        </p:nvSpPr>
        <p:spPr>
          <a:xfrm>
            <a:off x="3727307" y="281860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665B1-D17A-4951-9B12-C7019CAD8CC4}"/>
              </a:ext>
            </a:extLst>
          </p:cNvPr>
          <p:cNvSpPr/>
          <p:nvPr/>
        </p:nvSpPr>
        <p:spPr>
          <a:xfrm>
            <a:off x="6571233" y="2659559"/>
            <a:ext cx="16049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Hello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64D32-F1ED-470B-A439-D639CCF7EB59}"/>
              </a:ext>
            </a:extLst>
          </p:cNvPr>
          <p:cNvSpPr/>
          <p:nvPr/>
        </p:nvSpPr>
        <p:spPr>
          <a:xfrm>
            <a:off x="5464496" y="3343927"/>
            <a:ext cx="9941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0D313E-FDE4-46E4-9894-F697CD47CB22}"/>
              </a:ext>
            </a:extLst>
          </p:cNvPr>
          <p:cNvSpPr/>
          <p:nvPr/>
        </p:nvSpPr>
        <p:spPr>
          <a:xfrm>
            <a:off x="5724218" y="1756369"/>
            <a:ext cx="415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D524D-F781-416C-A0DB-505E15D74BB5}"/>
              </a:ext>
            </a:extLst>
          </p:cNvPr>
          <p:cNvSpPr/>
          <p:nvPr/>
        </p:nvSpPr>
        <p:spPr>
          <a:xfrm>
            <a:off x="6392353" y="4677509"/>
            <a:ext cx="8397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B011C-443A-4A21-BE41-2C8066B55A52}"/>
              </a:ext>
            </a:extLst>
          </p:cNvPr>
          <p:cNvSpPr/>
          <p:nvPr/>
        </p:nvSpPr>
        <p:spPr>
          <a:xfrm>
            <a:off x="4010510" y="4428975"/>
            <a:ext cx="15071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1EBD4-F7C3-4DD9-83AF-D342E79F91D1}"/>
              </a:ext>
            </a:extLst>
          </p:cNvPr>
          <p:cNvSpPr/>
          <p:nvPr/>
        </p:nvSpPr>
        <p:spPr>
          <a:xfrm>
            <a:off x="4530366" y="4874561"/>
            <a:ext cx="176202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Gata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04712C-47B4-4F33-834B-9B70388A7E51}"/>
              </a:ext>
            </a:extLst>
          </p:cNvPr>
          <p:cNvSpPr/>
          <p:nvPr/>
        </p:nvSpPr>
        <p:spPr>
          <a:xfrm>
            <a:off x="7602934" y="4711288"/>
            <a:ext cx="11480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93FEC6-7F04-4F51-AAA3-FCD73DDAEA19}"/>
              </a:ext>
            </a:extLst>
          </p:cNvPr>
          <p:cNvSpPr txBox="1"/>
          <p:nvPr/>
        </p:nvSpPr>
        <p:spPr>
          <a:xfrm>
            <a:off x="2567189" y="229243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46867-CFEA-4D1B-8ACC-494A25D4536D}"/>
              </a:ext>
            </a:extLst>
          </p:cNvPr>
          <p:cNvSpPr txBox="1"/>
          <p:nvPr/>
        </p:nvSpPr>
        <p:spPr>
          <a:xfrm>
            <a:off x="8178084" y="568414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09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58CB7B4-9871-4D22-B85F-ABF732CD4A59}"/>
              </a:ext>
            </a:extLst>
          </p:cNvPr>
          <p:cNvSpPr/>
          <p:nvPr/>
        </p:nvSpPr>
        <p:spPr>
          <a:xfrm rot="2716822">
            <a:off x="4525434" y="1282127"/>
            <a:ext cx="6169919" cy="323919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375AE-95FE-43DF-8DB8-5ACCBF3D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5D86CF-B1FA-46B6-A530-215451BE8083}"/>
              </a:ext>
            </a:extLst>
          </p:cNvPr>
          <p:cNvCxnSpPr/>
          <p:nvPr/>
        </p:nvCxnSpPr>
        <p:spPr>
          <a:xfrm flipV="1">
            <a:off x="2944969" y="2163651"/>
            <a:ext cx="0" cy="3481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91434D-C06D-47D8-8EED-1CE8AA0DAC26}"/>
              </a:ext>
            </a:extLst>
          </p:cNvPr>
          <p:cNvCxnSpPr>
            <a:cxnSpLocks/>
          </p:cNvCxnSpPr>
          <p:nvPr/>
        </p:nvCxnSpPr>
        <p:spPr>
          <a:xfrm>
            <a:off x="2944969" y="5645239"/>
            <a:ext cx="57225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913437-FAE7-4EF7-B213-E11CAA43FE1D}"/>
              </a:ext>
            </a:extLst>
          </p:cNvPr>
          <p:cNvSpPr/>
          <p:nvPr/>
        </p:nvSpPr>
        <p:spPr>
          <a:xfrm>
            <a:off x="3727307" y="281860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665B1-D17A-4951-9B12-C7019CAD8CC4}"/>
              </a:ext>
            </a:extLst>
          </p:cNvPr>
          <p:cNvSpPr/>
          <p:nvPr/>
        </p:nvSpPr>
        <p:spPr>
          <a:xfrm>
            <a:off x="6571233" y="2659559"/>
            <a:ext cx="16049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Hello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64D32-F1ED-470B-A439-D639CCF7EB59}"/>
              </a:ext>
            </a:extLst>
          </p:cNvPr>
          <p:cNvSpPr/>
          <p:nvPr/>
        </p:nvSpPr>
        <p:spPr>
          <a:xfrm>
            <a:off x="5464496" y="3343927"/>
            <a:ext cx="9941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0D313E-FDE4-46E4-9894-F697CD47CB22}"/>
              </a:ext>
            </a:extLst>
          </p:cNvPr>
          <p:cNvSpPr/>
          <p:nvPr/>
        </p:nvSpPr>
        <p:spPr>
          <a:xfrm>
            <a:off x="5724218" y="1756369"/>
            <a:ext cx="415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D524D-F781-416C-A0DB-505E15D74BB5}"/>
              </a:ext>
            </a:extLst>
          </p:cNvPr>
          <p:cNvSpPr/>
          <p:nvPr/>
        </p:nvSpPr>
        <p:spPr>
          <a:xfrm>
            <a:off x="6392353" y="4677509"/>
            <a:ext cx="8397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B011C-443A-4A21-BE41-2C8066B55A52}"/>
              </a:ext>
            </a:extLst>
          </p:cNvPr>
          <p:cNvSpPr/>
          <p:nvPr/>
        </p:nvSpPr>
        <p:spPr>
          <a:xfrm>
            <a:off x="4010510" y="4428975"/>
            <a:ext cx="15071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1EBD4-F7C3-4DD9-83AF-D342E79F91D1}"/>
              </a:ext>
            </a:extLst>
          </p:cNvPr>
          <p:cNvSpPr/>
          <p:nvPr/>
        </p:nvSpPr>
        <p:spPr>
          <a:xfrm>
            <a:off x="4530366" y="4874561"/>
            <a:ext cx="176202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Gata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04712C-47B4-4F33-834B-9B70388A7E51}"/>
              </a:ext>
            </a:extLst>
          </p:cNvPr>
          <p:cNvSpPr/>
          <p:nvPr/>
        </p:nvSpPr>
        <p:spPr>
          <a:xfrm>
            <a:off x="7602934" y="4711288"/>
            <a:ext cx="11480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262FC4-0611-4517-B0BE-1082B2FEB8CA}"/>
              </a:ext>
            </a:extLst>
          </p:cNvPr>
          <p:cNvCxnSpPr>
            <a:cxnSpLocks/>
          </p:cNvCxnSpPr>
          <p:nvPr/>
        </p:nvCxnSpPr>
        <p:spPr>
          <a:xfrm>
            <a:off x="3859989" y="1468747"/>
            <a:ext cx="4637602" cy="469594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1497D7-1CFE-4A16-8EDA-4E1F667B86D4}"/>
              </a:ext>
            </a:extLst>
          </p:cNvPr>
          <p:cNvSpPr txBox="1"/>
          <p:nvPr/>
        </p:nvSpPr>
        <p:spPr>
          <a:xfrm>
            <a:off x="2567189" y="229243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82608-C516-4ADF-8CC9-6F1937456525}"/>
              </a:ext>
            </a:extLst>
          </p:cNvPr>
          <p:cNvSpPr txBox="1"/>
          <p:nvPr/>
        </p:nvSpPr>
        <p:spPr>
          <a:xfrm>
            <a:off x="7671515" y="5635827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89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58CB7B4-9871-4D22-B85F-ABF732CD4A59}"/>
              </a:ext>
            </a:extLst>
          </p:cNvPr>
          <p:cNvSpPr/>
          <p:nvPr/>
        </p:nvSpPr>
        <p:spPr>
          <a:xfrm rot="2716822">
            <a:off x="4525434" y="1282127"/>
            <a:ext cx="6169919" cy="323919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375AE-95FE-43DF-8DB8-5ACCBF3D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5D86CF-B1FA-46B6-A530-215451BE8083}"/>
              </a:ext>
            </a:extLst>
          </p:cNvPr>
          <p:cNvCxnSpPr/>
          <p:nvPr/>
        </p:nvCxnSpPr>
        <p:spPr>
          <a:xfrm flipV="1">
            <a:off x="2944969" y="2163651"/>
            <a:ext cx="0" cy="3481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91434D-C06D-47D8-8EED-1CE8AA0DAC26}"/>
              </a:ext>
            </a:extLst>
          </p:cNvPr>
          <p:cNvCxnSpPr>
            <a:cxnSpLocks/>
          </p:cNvCxnSpPr>
          <p:nvPr/>
        </p:nvCxnSpPr>
        <p:spPr>
          <a:xfrm>
            <a:off x="2944969" y="5645239"/>
            <a:ext cx="57225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913437-FAE7-4EF7-B213-E11CAA43FE1D}"/>
              </a:ext>
            </a:extLst>
          </p:cNvPr>
          <p:cNvSpPr/>
          <p:nvPr/>
        </p:nvSpPr>
        <p:spPr>
          <a:xfrm>
            <a:off x="3727307" y="281860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665B1-D17A-4951-9B12-C7019CAD8CC4}"/>
              </a:ext>
            </a:extLst>
          </p:cNvPr>
          <p:cNvSpPr/>
          <p:nvPr/>
        </p:nvSpPr>
        <p:spPr>
          <a:xfrm>
            <a:off x="6571233" y="2659559"/>
            <a:ext cx="16049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Hello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64D32-F1ED-470B-A439-D639CCF7EB59}"/>
              </a:ext>
            </a:extLst>
          </p:cNvPr>
          <p:cNvSpPr/>
          <p:nvPr/>
        </p:nvSpPr>
        <p:spPr>
          <a:xfrm>
            <a:off x="5464496" y="3343927"/>
            <a:ext cx="9941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0D313E-FDE4-46E4-9894-F697CD47CB22}"/>
              </a:ext>
            </a:extLst>
          </p:cNvPr>
          <p:cNvSpPr/>
          <p:nvPr/>
        </p:nvSpPr>
        <p:spPr>
          <a:xfrm>
            <a:off x="5724218" y="1756369"/>
            <a:ext cx="415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D524D-F781-416C-A0DB-505E15D74BB5}"/>
              </a:ext>
            </a:extLst>
          </p:cNvPr>
          <p:cNvSpPr/>
          <p:nvPr/>
        </p:nvSpPr>
        <p:spPr>
          <a:xfrm>
            <a:off x="6392353" y="4677509"/>
            <a:ext cx="8397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B011C-443A-4A21-BE41-2C8066B55A52}"/>
              </a:ext>
            </a:extLst>
          </p:cNvPr>
          <p:cNvSpPr/>
          <p:nvPr/>
        </p:nvSpPr>
        <p:spPr>
          <a:xfrm>
            <a:off x="4010510" y="4428975"/>
            <a:ext cx="15071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1EBD4-F7C3-4DD9-83AF-D342E79F91D1}"/>
              </a:ext>
            </a:extLst>
          </p:cNvPr>
          <p:cNvSpPr/>
          <p:nvPr/>
        </p:nvSpPr>
        <p:spPr>
          <a:xfrm>
            <a:off x="4530366" y="4874561"/>
            <a:ext cx="176202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Gata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04712C-47B4-4F33-834B-9B70388A7E51}"/>
              </a:ext>
            </a:extLst>
          </p:cNvPr>
          <p:cNvSpPr/>
          <p:nvPr/>
        </p:nvSpPr>
        <p:spPr>
          <a:xfrm>
            <a:off x="7602934" y="4711288"/>
            <a:ext cx="11480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262FC4-0611-4517-B0BE-1082B2FEB8CA}"/>
              </a:ext>
            </a:extLst>
          </p:cNvPr>
          <p:cNvCxnSpPr>
            <a:cxnSpLocks/>
          </p:cNvCxnSpPr>
          <p:nvPr/>
        </p:nvCxnSpPr>
        <p:spPr>
          <a:xfrm>
            <a:off x="3859989" y="1468747"/>
            <a:ext cx="4637602" cy="469594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9686B2-39D3-4B6E-A951-A4B50FCC7E88}"/>
                  </a:ext>
                </a:extLst>
              </p:cNvPr>
              <p:cNvSpPr txBox="1"/>
              <p:nvPr/>
            </p:nvSpPr>
            <p:spPr>
              <a:xfrm>
                <a:off x="65034" y="2579965"/>
                <a:ext cx="2802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x</a:t>
                </a:r>
                <a:r>
                  <a:rPr lang="en-US" baseline="-25000" dirty="0">
                    <a:ea typeface="Cambria Math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dirty="0" smtClean="0"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dirty="0" smtClean="0">
                        <a:ea typeface="Cambria Math" panose="02040503050406030204" pitchFamily="18" charset="0"/>
                      </a:rPr>
                      <m:t>j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𝐸𝑛𝑔𝑙𝑖𝑠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9686B2-39D3-4B6E-A951-A4B50FCC7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4" y="2579965"/>
                <a:ext cx="2802819" cy="276999"/>
              </a:xfrm>
              <a:prstGeom prst="rect">
                <a:avLst/>
              </a:prstGeom>
              <a:blipFill>
                <a:blip r:embed="rId2"/>
                <a:stretch>
                  <a:fillRect l="-5229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593BB-8110-4AFD-B9E6-5C39154B1101}"/>
                  </a:ext>
                </a:extLst>
              </p:cNvPr>
              <p:cNvSpPr txBox="1"/>
              <p:nvPr/>
            </p:nvSpPr>
            <p:spPr>
              <a:xfrm>
                <a:off x="58593" y="3071512"/>
                <a:ext cx="28236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x</a:t>
                </a:r>
                <a:r>
                  <a:rPr lang="en-US" baseline="-25000" dirty="0">
                    <a:ea typeface="Cambria Math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dirty="0" smtClean="0"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dirty="0" smtClean="0">
                        <a:ea typeface="Cambria Math" panose="02040503050406030204" pitchFamily="18" charset="0"/>
                      </a:rPr>
                      <m:t>j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𝑆𝑝𝑎𝑛𝑖𝑠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593BB-8110-4AFD-B9E6-5C39154B1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3" y="3071512"/>
                <a:ext cx="2823658" cy="276999"/>
              </a:xfrm>
              <a:prstGeom prst="rect">
                <a:avLst/>
              </a:prstGeom>
              <a:blipFill>
                <a:blip r:embed="rId3"/>
                <a:stretch>
                  <a:fillRect l="-5184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37FFB7C-A2B7-4F0E-BEE0-0AF741ABE161}"/>
              </a:ext>
            </a:extLst>
          </p:cNvPr>
          <p:cNvSpPr txBox="1"/>
          <p:nvPr/>
        </p:nvSpPr>
        <p:spPr>
          <a:xfrm>
            <a:off x="2631891" y="199608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C74C62-107A-4FB6-93F7-FD9D611C379E}"/>
              </a:ext>
            </a:extLst>
          </p:cNvPr>
          <p:cNvSpPr txBox="1"/>
          <p:nvPr/>
        </p:nvSpPr>
        <p:spPr>
          <a:xfrm>
            <a:off x="7808890" y="5644002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74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58CB7B4-9871-4D22-B85F-ABF732CD4A59}"/>
              </a:ext>
            </a:extLst>
          </p:cNvPr>
          <p:cNvSpPr/>
          <p:nvPr/>
        </p:nvSpPr>
        <p:spPr>
          <a:xfrm rot="2716822">
            <a:off x="4525434" y="1282127"/>
            <a:ext cx="6169919" cy="323919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375AE-95FE-43DF-8DB8-5ACCBF3D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5D86CF-B1FA-46B6-A530-215451BE8083}"/>
              </a:ext>
            </a:extLst>
          </p:cNvPr>
          <p:cNvCxnSpPr/>
          <p:nvPr/>
        </p:nvCxnSpPr>
        <p:spPr>
          <a:xfrm flipV="1">
            <a:off x="2944969" y="2163651"/>
            <a:ext cx="0" cy="3481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91434D-C06D-47D8-8EED-1CE8AA0DAC26}"/>
              </a:ext>
            </a:extLst>
          </p:cNvPr>
          <p:cNvCxnSpPr>
            <a:cxnSpLocks/>
          </p:cNvCxnSpPr>
          <p:nvPr/>
        </p:nvCxnSpPr>
        <p:spPr>
          <a:xfrm>
            <a:off x="2944969" y="5645239"/>
            <a:ext cx="57225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913437-FAE7-4EF7-B213-E11CAA43FE1D}"/>
              </a:ext>
            </a:extLst>
          </p:cNvPr>
          <p:cNvSpPr/>
          <p:nvPr/>
        </p:nvSpPr>
        <p:spPr>
          <a:xfrm>
            <a:off x="3727307" y="281860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665B1-D17A-4951-9B12-C7019CAD8CC4}"/>
              </a:ext>
            </a:extLst>
          </p:cNvPr>
          <p:cNvSpPr/>
          <p:nvPr/>
        </p:nvSpPr>
        <p:spPr>
          <a:xfrm>
            <a:off x="6571233" y="2659559"/>
            <a:ext cx="16049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Hello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64D32-F1ED-470B-A439-D639CCF7EB59}"/>
              </a:ext>
            </a:extLst>
          </p:cNvPr>
          <p:cNvSpPr/>
          <p:nvPr/>
        </p:nvSpPr>
        <p:spPr>
          <a:xfrm>
            <a:off x="5464496" y="3343927"/>
            <a:ext cx="9941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0D313E-FDE4-46E4-9894-F697CD47CB22}"/>
              </a:ext>
            </a:extLst>
          </p:cNvPr>
          <p:cNvSpPr/>
          <p:nvPr/>
        </p:nvSpPr>
        <p:spPr>
          <a:xfrm>
            <a:off x="5724218" y="1756369"/>
            <a:ext cx="415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D524D-F781-416C-A0DB-505E15D74BB5}"/>
              </a:ext>
            </a:extLst>
          </p:cNvPr>
          <p:cNvSpPr/>
          <p:nvPr/>
        </p:nvSpPr>
        <p:spPr>
          <a:xfrm>
            <a:off x="6392353" y="4677509"/>
            <a:ext cx="8397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B011C-443A-4A21-BE41-2C8066B55A52}"/>
              </a:ext>
            </a:extLst>
          </p:cNvPr>
          <p:cNvSpPr/>
          <p:nvPr/>
        </p:nvSpPr>
        <p:spPr>
          <a:xfrm>
            <a:off x="4010510" y="4428975"/>
            <a:ext cx="15071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1EBD4-F7C3-4DD9-83AF-D342E79F91D1}"/>
              </a:ext>
            </a:extLst>
          </p:cNvPr>
          <p:cNvSpPr/>
          <p:nvPr/>
        </p:nvSpPr>
        <p:spPr>
          <a:xfrm>
            <a:off x="4530366" y="4874561"/>
            <a:ext cx="176202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Gata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04712C-47B4-4F33-834B-9B70388A7E51}"/>
              </a:ext>
            </a:extLst>
          </p:cNvPr>
          <p:cNvSpPr/>
          <p:nvPr/>
        </p:nvSpPr>
        <p:spPr>
          <a:xfrm>
            <a:off x="7602934" y="4711288"/>
            <a:ext cx="11480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262FC4-0611-4517-B0BE-1082B2FEB8CA}"/>
              </a:ext>
            </a:extLst>
          </p:cNvPr>
          <p:cNvCxnSpPr>
            <a:cxnSpLocks/>
          </p:cNvCxnSpPr>
          <p:nvPr/>
        </p:nvCxnSpPr>
        <p:spPr>
          <a:xfrm>
            <a:off x="3859989" y="1468747"/>
            <a:ext cx="4637602" cy="469594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9686B2-39D3-4B6E-A951-A4B50FCC7E88}"/>
                  </a:ext>
                </a:extLst>
              </p:cNvPr>
              <p:cNvSpPr txBox="1"/>
              <p:nvPr/>
            </p:nvSpPr>
            <p:spPr>
              <a:xfrm>
                <a:off x="65034" y="2579965"/>
                <a:ext cx="2802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x</a:t>
                </a:r>
                <a:r>
                  <a:rPr lang="en-US" baseline="-25000" dirty="0">
                    <a:ea typeface="Cambria Math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dirty="0" smtClean="0"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dirty="0" smtClean="0">
                        <a:ea typeface="Cambria Math" panose="02040503050406030204" pitchFamily="18" charset="0"/>
                      </a:rPr>
                      <m:t>j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𝐸𝑛𝑔𝑙𝑖𝑠h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9686B2-39D3-4B6E-A951-A4B50FCC7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4" y="2579965"/>
                <a:ext cx="2802819" cy="276999"/>
              </a:xfrm>
              <a:prstGeom prst="rect">
                <a:avLst/>
              </a:prstGeom>
              <a:blipFill>
                <a:blip r:embed="rId2"/>
                <a:stretch>
                  <a:fillRect l="-5229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593BB-8110-4AFD-B9E6-5C39154B1101}"/>
                  </a:ext>
                </a:extLst>
              </p:cNvPr>
              <p:cNvSpPr txBox="1"/>
              <p:nvPr/>
            </p:nvSpPr>
            <p:spPr>
              <a:xfrm>
                <a:off x="58593" y="3071512"/>
                <a:ext cx="28236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x</a:t>
                </a:r>
                <a:r>
                  <a:rPr lang="en-US" baseline="-25000" dirty="0">
                    <a:ea typeface="Cambria Math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dirty="0" smtClean="0"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dirty="0" smtClean="0">
                        <a:ea typeface="Cambria Math" panose="02040503050406030204" pitchFamily="18" charset="0"/>
                      </a:rPr>
                      <m:t>j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𝑆𝑝𝑎𝑛𝑖𝑠h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593BB-8110-4AFD-B9E6-5C39154B1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3" y="3071512"/>
                <a:ext cx="2823658" cy="276999"/>
              </a:xfrm>
              <a:prstGeom prst="rect">
                <a:avLst/>
              </a:prstGeom>
              <a:blipFill>
                <a:blip r:embed="rId3"/>
                <a:stretch>
                  <a:fillRect l="-5184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F6DEC5-C326-48D3-8637-ABCF4BFA006D}"/>
                  </a:ext>
                </a:extLst>
              </p:cNvPr>
              <p:cNvSpPr txBox="1"/>
              <p:nvPr/>
            </p:nvSpPr>
            <p:spPr>
              <a:xfrm>
                <a:off x="204899" y="4224975"/>
                <a:ext cx="1769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𝑆𝑝𝑎𝑛𝑖𝑠h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F6DEC5-C326-48D3-8637-ABCF4BFA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99" y="4224975"/>
                <a:ext cx="1769459" cy="276999"/>
              </a:xfrm>
              <a:prstGeom prst="rect">
                <a:avLst/>
              </a:prstGeom>
              <a:blipFill>
                <a:blip r:embed="rId4"/>
                <a:stretch>
                  <a:fillRect l="-2414" r="-27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6F846C-C07A-42BE-B03E-6DD0961FEDF9}"/>
                  </a:ext>
                </a:extLst>
              </p:cNvPr>
              <p:cNvSpPr txBox="1"/>
              <p:nvPr/>
            </p:nvSpPr>
            <p:spPr>
              <a:xfrm>
                <a:off x="207044" y="3892266"/>
                <a:ext cx="17486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𝐸𝑛𝑔𝑙𝑖𝑠h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6F846C-C07A-42BE-B03E-6DD0961FE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44" y="3892266"/>
                <a:ext cx="1748620" cy="276999"/>
              </a:xfrm>
              <a:prstGeom prst="rect">
                <a:avLst/>
              </a:prstGeom>
              <a:blipFill>
                <a:blip r:embed="rId5"/>
                <a:stretch>
                  <a:fillRect l="-2439" r="-418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4681931-BCBB-4199-B157-BCAD17BAA86D}"/>
              </a:ext>
            </a:extLst>
          </p:cNvPr>
          <p:cNvSpPr txBox="1"/>
          <p:nvPr/>
        </p:nvSpPr>
        <p:spPr>
          <a:xfrm>
            <a:off x="2631891" y="199608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E16C5F-53D5-4344-8856-324714CB1418}"/>
              </a:ext>
            </a:extLst>
          </p:cNvPr>
          <p:cNvSpPr txBox="1"/>
          <p:nvPr/>
        </p:nvSpPr>
        <p:spPr>
          <a:xfrm>
            <a:off x="7783131" y="5644002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56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99CDF-EBE4-4156-A654-C6ECBDEC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1D331-7B6A-4E60-8FCB-4B08802F7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it a probability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1.0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0.0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1D331-7B6A-4E60-8FCB-4B08802F7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63D99CC-17AE-47B7-BACB-496F909356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9422429"/>
              </p:ext>
            </p:extLst>
          </p:nvPr>
        </p:nvGraphicFramePr>
        <p:xfrm>
          <a:off x="5453439" y="1873899"/>
          <a:ext cx="5601415" cy="3734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57532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39A22-97BB-416D-BB96-FCA356B691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it a probability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𝑇𝑥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Softer</a:t>
                </a:r>
              </a:p>
              <a:p>
                <a:r>
                  <a:rPr lang="en-US" dirty="0"/>
                  <a:t>Differentiable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39A22-97BB-416D-BB96-FCA356B69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EEDDA5F-961F-44F9-8B65-5484FAA46812}"/>
              </a:ext>
            </a:extLst>
          </p:cNvPr>
          <p:cNvSpPr/>
          <p:nvPr/>
        </p:nvSpPr>
        <p:spPr>
          <a:xfrm>
            <a:off x="5453439" y="2891508"/>
            <a:ext cx="5241702" cy="2413917"/>
          </a:xfrm>
          <a:custGeom>
            <a:avLst/>
            <a:gdLst>
              <a:gd name="connsiteX0" fmla="*/ 0 w 5241702"/>
              <a:gd name="connsiteY0" fmla="*/ 1949003 h 1949003"/>
              <a:gd name="connsiteX1" fmla="*/ 2228045 w 5241702"/>
              <a:gd name="connsiteY1" fmla="*/ 1794456 h 1949003"/>
              <a:gd name="connsiteX2" fmla="*/ 3339921 w 5241702"/>
              <a:gd name="connsiteY2" fmla="*/ 274749 h 1949003"/>
              <a:gd name="connsiteX3" fmla="*/ 5241702 w 5241702"/>
              <a:gd name="connsiteY3" fmla="*/ 0 h 194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1702" h="1949003">
                <a:moveTo>
                  <a:pt x="0" y="1949003"/>
                </a:moveTo>
                <a:lnTo>
                  <a:pt x="2228045" y="1794456"/>
                </a:lnTo>
                <a:cubicBezTo>
                  <a:pt x="2784699" y="1515414"/>
                  <a:pt x="2837645" y="573825"/>
                  <a:pt x="3339921" y="274749"/>
                </a:cubicBezTo>
                <a:cubicBezTo>
                  <a:pt x="3842197" y="-24327"/>
                  <a:pt x="4736564" y="58670"/>
                  <a:pt x="524170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2F0E4B6-2BE5-4D03-9DC2-C189B4A47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278864"/>
              </p:ext>
            </p:extLst>
          </p:nvPr>
        </p:nvGraphicFramePr>
        <p:xfrm>
          <a:off x="5453439" y="1873899"/>
          <a:ext cx="5601415" cy="3734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60644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39A22-97BB-416D-BB96-FCA356B691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it a probability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𝑇𝑥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Softer</a:t>
                </a:r>
              </a:p>
              <a:p>
                <a:r>
                  <a:rPr lang="en-US" dirty="0"/>
                  <a:t>Differentiable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39A22-97BB-416D-BB96-FCA356B69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885910" y="4086898"/>
            <a:ext cx="1214907" cy="9616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086898"/>
            <a:ext cx="0" cy="9616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08689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00817" y="198549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22453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6936383" y="4301544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383" y="4301544"/>
                <a:ext cx="1297150" cy="369332"/>
              </a:xfrm>
              <a:prstGeom prst="rect">
                <a:avLst/>
              </a:prstGeom>
              <a:blipFill>
                <a:blip r:embed="rId4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222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CBAA-2C89-49DD-8F38-B0BEB4CC7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044D-8B9F-4CC3-BA59-1E7754A2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Impact of Deep Learning on HLT</a:t>
            </a:r>
          </a:p>
          <a:p>
            <a:r>
              <a:rPr lang="en-US" dirty="0"/>
              <a:t>Intro to Deep Learning</a:t>
            </a:r>
          </a:p>
          <a:p>
            <a:r>
              <a:rPr lang="en-US" dirty="0"/>
              <a:t>What changed? Why recently?</a:t>
            </a:r>
          </a:p>
          <a:p>
            <a:r>
              <a:rPr lang="en-US" dirty="0"/>
              <a:t>Deep Learning in HLT</a:t>
            </a:r>
          </a:p>
          <a:p>
            <a:r>
              <a:rPr lang="en-US" dirty="0" err="1"/>
              <a:t>PyTorch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72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Neuron Feed-Forward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08689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08689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08689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00817" y="198549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22453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/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451284-300F-4E51-B5A2-CAAADEDB7E50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FF00D-E947-4107-9933-293B87A61274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68DCD5-11A7-45BE-B816-04F7C3FEF150}"/>
              </a:ext>
            </a:extLst>
          </p:cNvPr>
          <p:cNvCxnSpPr>
            <a:cxnSpLocks/>
          </p:cNvCxnSpPr>
          <p:nvPr/>
        </p:nvCxnSpPr>
        <p:spPr>
          <a:xfrm flipV="1">
            <a:off x="6158233" y="1987639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/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948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99649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99649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60205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60205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60205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22288" y="250065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73969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7224996" y="4800469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80046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/>
              <p:nvPr/>
            </p:nvSpPr>
            <p:spPr>
              <a:xfrm>
                <a:off x="5355450" y="299863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99863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451284-300F-4E51-B5A2-CAAADEDB7E50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60420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FF00D-E947-4107-9933-293B87A61274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60420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68DCD5-11A7-45BE-B816-04F7C3FEF150}"/>
              </a:ext>
            </a:extLst>
          </p:cNvPr>
          <p:cNvCxnSpPr>
            <a:cxnSpLocks/>
          </p:cNvCxnSpPr>
          <p:nvPr/>
        </p:nvCxnSpPr>
        <p:spPr>
          <a:xfrm flipV="1">
            <a:off x="6106718" y="250065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/>
              <p:nvPr/>
            </p:nvSpPr>
            <p:spPr>
              <a:xfrm>
                <a:off x="5914607" y="4985135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98513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1132F2E-A97E-4C19-B1F5-56FC404FE3D4}"/>
              </a:ext>
            </a:extLst>
          </p:cNvPr>
          <p:cNvSpPr/>
          <p:nvPr/>
        </p:nvSpPr>
        <p:spPr>
          <a:xfrm>
            <a:off x="352581" y="106236"/>
            <a:ext cx="6413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2 Neuron Feed-Forward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D8148EC-7980-4F64-A4BD-8683F5747BED}"/>
                  </a:ext>
                </a:extLst>
              </p:cNvPr>
              <p:cNvSpPr/>
              <p:nvPr/>
            </p:nvSpPr>
            <p:spPr>
              <a:xfrm>
                <a:off x="5303935" y="895088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𝑆𝑝𝑎𝑛𝑖𝑠h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D8148EC-7980-4F64-A4BD-8683F5747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35" y="895088"/>
                <a:ext cx="1605566" cy="160556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CAA5355-B09F-4EB8-94ED-B766CEF34D8E}"/>
                  </a:ext>
                </a:extLst>
              </p:cNvPr>
              <p:cNvSpPr/>
              <p:nvPr/>
            </p:nvSpPr>
            <p:spPr>
              <a:xfrm>
                <a:off x="7319505" y="885416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𝐸𝑛𝑔𝑙𝑖𝑠h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CAA5355-B09F-4EB8-94ED-B766CEF34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505" y="885416"/>
                <a:ext cx="1605566" cy="160556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992800-B97E-4046-BEBD-458C346A852A}"/>
              </a:ext>
            </a:extLst>
          </p:cNvPr>
          <p:cNvCxnSpPr>
            <a:cxnSpLocks/>
            <a:stCxn id="11" idx="0"/>
            <a:endCxn id="22" idx="4"/>
          </p:cNvCxnSpPr>
          <p:nvPr/>
        </p:nvCxnSpPr>
        <p:spPr>
          <a:xfrm flipV="1">
            <a:off x="6158233" y="2490982"/>
            <a:ext cx="1964055" cy="5076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1F4A464-40EB-4625-B818-174133C79C11}"/>
              </a:ext>
            </a:extLst>
          </p:cNvPr>
          <p:cNvCxnSpPr>
            <a:cxnSpLocks/>
            <a:stCxn id="4" idx="0"/>
            <a:endCxn id="20" idx="4"/>
          </p:cNvCxnSpPr>
          <p:nvPr/>
        </p:nvCxnSpPr>
        <p:spPr>
          <a:xfrm flipH="1" flipV="1">
            <a:off x="6106718" y="2500654"/>
            <a:ext cx="1994099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BFFC5D1-73F4-41C8-8994-02F0D688E2C8}"/>
              </a:ext>
            </a:extLst>
          </p:cNvPr>
          <p:cNvSpPr/>
          <p:nvPr/>
        </p:nvSpPr>
        <p:spPr>
          <a:xfrm>
            <a:off x="4250028" y="854299"/>
            <a:ext cx="5950036" cy="1718332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64B574-FFCF-4227-8325-4429CC6F1D3A}"/>
              </a:ext>
            </a:extLst>
          </p:cNvPr>
          <p:cNvSpPr/>
          <p:nvPr/>
        </p:nvSpPr>
        <p:spPr>
          <a:xfrm>
            <a:off x="1257198" y="1344597"/>
            <a:ext cx="29161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Softmax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705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4841-BBB7-46E3-B41E-D3CBBDF6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E8A12A-8B42-44CA-9CAC-882104295B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the output a probability distribution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𝑧𝑖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nary>
                        <m:sSup>
                          <m:sSupPr>
                            <m:ctrlP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/>
                          <m:sup/>
                        </m:sSup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E8A12A-8B42-44CA-9CAC-882104295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403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4841-BBB7-46E3-B41E-D3CBBDF6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E8A12A-8B42-44CA-9CAC-882104295B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the output a probability distribution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𝑇𝑥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𝑧𝑖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nary>
                        <m:sSup>
                          <m:sSupPr>
                            <m:ctrlP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/>
                          <m:sup/>
                        </m:sSup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Training: Differentiable through it</a:t>
                </a:r>
              </a:p>
              <a:p>
                <a:r>
                  <a:rPr lang="en-US" dirty="0"/>
                  <a:t>Testing: Take the Max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E8A12A-8B42-44CA-9CAC-882104295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451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7562A-6772-428B-B69F-2B62FE01D9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r>
              <a:rPr lang="en-US" dirty="0"/>
              <a:t>Deep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35547-9D7C-49B7-B87A-EFDB362955AA}"/>
                  </a:ext>
                </a:extLst>
              </p:cNvPr>
              <p:cNvSpPr/>
              <p:nvPr/>
            </p:nvSpPr>
            <p:spPr>
              <a:xfrm>
                <a:off x="7298034" y="299649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35547-9D7C-49B7-B87A-EFDB36295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99649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6E8EFB-3A21-42BA-AEB8-FDFEA7D7B43F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60205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DD0517-44BA-477C-9B42-F6A56B73DC7A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60205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B7C0EF-6927-4F60-8A31-7B3E9576E739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60205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ADBC8E-7E4F-4CC2-AE86-351C74606977}"/>
              </a:ext>
            </a:extLst>
          </p:cNvPr>
          <p:cNvCxnSpPr>
            <a:cxnSpLocks/>
          </p:cNvCxnSpPr>
          <p:nvPr/>
        </p:nvCxnSpPr>
        <p:spPr>
          <a:xfrm flipV="1">
            <a:off x="8122288" y="250065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0894C0-4407-4240-BB22-0F5E79BB2686}"/>
                  </a:ext>
                </a:extLst>
              </p:cNvPr>
              <p:cNvSpPr/>
              <p:nvPr/>
            </p:nvSpPr>
            <p:spPr>
              <a:xfrm>
                <a:off x="7224996" y="4800469"/>
                <a:ext cx="12971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0894C0-4407-4240-BB22-0F5E79BB2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80046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2B3A523-3CBD-48D8-B91F-ACC298E78C8E}"/>
                  </a:ext>
                </a:extLst>
              </p:cNvPr>
              <p:cNvSpPr/>
              <p:nvPr/>
            </p:nvSpPr>
            <p:spPr>
              <a:xfrm>
                <a:off x="5355450" y="299863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2B3A523-3CBD-48D8-B91F-ACC298E78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99863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2AFBEE-6494-431E-8A98-1F8286446117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6158233" y="460420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4FE6E0-F8A2-481E-84D5-D56080B7E6AA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6158233" y="460420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B7F860-F7DA-40CB-A818-B08E40C358B1}"/>
              </a:ext>
            </a:extLst>
          </p:cNvPr>
          <p:cNvCxnSpPr>
            <a:cxnSpLocks/>
          </p:cNvCxnSpPr>
          <p:nvPr/>
        </p:nvCxnSpPr>
        <p:spPr>
          <a:xfrm flipV="1">
            <a:off x="6106718" y="250065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36D390-D5F8-4B86-A46F-31AB1D493C79}"/>
                  </a:ext>
                </a:extLst>
              </p:cNvPr>
              <p:cNvSpPr/>
              <p:nvPr/>
            </p:nvSpPr>
            <p:spPr>
              <a:xfrm>
                <a:off x="5914607" y="4985135"/>
                <a:ext cx="12971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36D390-D5F8-4B86-A46F-31AB1D493C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98513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E802CEF-2B9D-4923-B33C-CE712629D05F}"/>
                  </a:ext>
                </a:extLst>
              </p:cNvPr>
              <p:cNvSpPr/>
              <p:nvPr/>
            </p:nvSpPr>
            <p:spPr>
              <a:xfrm>
                <a:off x="5303935" y="895088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E802CEF-2B9D-4923-B33C-CE712629D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35" y="895088"/>
                <a:ext cx="1605566" cy="160556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B95DA05-8826-4BE0-8DAE-BDEAB9A6E9D5}"/>
                  </a:ext>
                </a:extLst>
              </p:cNvPr>
              <p:cNvSpPr/>
              <p:nvPr/>
            </p:nvSpPr>
            <p:spPr>
              <a:xfrm>
                <a:off x="7319505" y="885416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B95DA05-8826-4BE0-8DAE-BDEAB9A6E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505" y="885416"/>
                <a:ext cx="1605566" cy="160556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DF957D-9E16-4FFF-AF35-C3E1FAC600F9}"/>
              </a:ext>
            </a:extLst>
          </p:cNvPr>
          <p:cNvCxnSpPr>
            <a:cxnSpLocks/>
            <a:stCxn id="10" idx="0"/>
            <a:endCxn id="16" idx="4"/>
          </p:cNvCxnSpPr>
          <p:nvPr/>
        </p:nvCxnSpPr>
        <p:spPr>
          <a:xfrm flipV="1">
            <a:off x="6158233" y="2490982"/>
            <a:ext cx="1964055" cy="5076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FB497A-20F2-42E6-AC92-C418F6526E8C}"/>
              </a:ext>
            </a:extLst>
          </p:cNvPr>
          <p:cNvCxnSpPr>
            <a:cxnSpLocks/>
            <a:stCxn id="4" idx="0"/>
            <a:endCxn id="15" idx="4"/>
          </p:cNvCxnSpPr>
          <p:nvPr/>
        </p:nvCxnSpPr>
        <p:spPr>
          <a:xfrm flipH="1" flipV="1">
            <a:off x="6106718" y="2500654"/>
            <a:ext cx="1994099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3998173-139C-4B96-85D6-51B43B4CB42F}"/>
                  </a:ext>
                </a:extLst>
              </p:cNvPr>
              <p:cNvSpPr/>
              <p:nvPr/>
            </p:nvSpPr>
            <p:spPr>
              <a:xfrm>
                <a:off x="5690345" y="2615559"/>
                <a:ext cx="12971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3998173-139C-4B96-85D6-51B43B4CB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345" y="2615559"/>
                <a:ext cx="1297150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DF1028E-4377-4A96-AE3B-BE01D1F4894E}"/>
                  </a:ext>
                </a:extLst>
              </p:cNvPr>
              <p:cNvSpPr/>
              <p:nvPr/>
            </p:nvSpPr>
            <p:spPr>
              <a:xfrm>
                <a:off x="7247611" y="2673908"/>
                <a:ext cx="12971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DF1028E-4377-4A96-AE3B-BE01D1F48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611" y="2673908"/>
                <a:ext cx="1297150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9BE156-EB44-404B-95DC-B505DC7EA01A}"/>
              </a:ext>
            </a:extLst>
          </p:cNvPr>
          <p:cNvCxnSpPr>
            <a:cxnSpLocks/>
          </p:cNvCxnSpPr>
          <p:nvPr/>
        </p:nvCxnSpPr>
        <p:spPr>
          <a:xfrm flipV="1">
            <a:off x="5962901" y="347713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475382-A335-4605-826B-167FBA2323DD}"/>
              </a:ext>
            </a:extLst>
          </p:cNvPr>
          <p:cNvCxnSpPr>
            <a:cxnSpLocks/>
          </p:cNvCxnSpPr>
          <p:nvPr/>
        </p:nvCxnSpPr>
        <p:spPr>
          <a:xfrm flipV="1">
            <a:off x="6014416" y="338041"/>
            <a:ext cx="1964055" cy="5076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DD3621F-D84C-458D-AD03-517AB383E2AF}"/>
              </a:ext>
            </a:extLst>
          </p:cNvPr>
          <p:cNvCxnSpPr>
            <a:cxnSpLocks/>
          </p:cNvCxnSpPr>
          <p:nvPr/>
        </p:nvCxnSpPr>
        <p:spPr>
          <a:xfrm flipH="1" flipV="1">
            <a:off x="5962901" y="347713"/>
            <a:ext cx="1994099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DA3A3E-9EB8-4E30-93E7-CDCBA877AE37}"/>
              </a:ext>
            </a:extLst>
          </p:cNvPr>
          <p:cNvCxnSpPr>
            <a:cxnSpLocks/>
          </p:cNvCxnSpPr>
          <p:nvPr/>
        </p:nvCxnSpPr>
        <p:spPr>
          <a:xfrm flipV="1">
            <a:off x="8020664" y="347713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849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Non-Linearities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08689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08689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08689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00817" y="198549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22453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/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451284-300F-4E51-B5A2-CAAADEDB7E50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FF00D-E947-4107-9933-293B87A61274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68DCD5-11A7-45BE-B816-04F7C3FEF150}"/>
              </a:ext>
            </a:extLst>
          </p:cNvPr>
          <p:cNvCxnSpPr>
            <a:cxnSpLocks/>
          </p:cNvCxnSpPr>
          <p:nvPr/>
        </p:nvCxnSpPr>
        <p:spPr>
          <a:xfrm flipV="1">
            <a:off x="6158233" y="1987639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/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801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Non-Linearities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08689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08689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08689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00817" y="198549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22453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/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451284-300F-4E51-B5A2-CAAADEDB7E50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FF00D-E947-4107-9933-293B87A61274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68DCD5-11A7-45BE-B816-04F7C3FEF150}"/>
              </a:ext>
            </a:extLst>
          </p:cNvPr>
          <p:cNvCxnSpPr>
            <a:cxnSpLocks/>
          </p:cNvCxnSpPr>
          <p:nvPr/>
        </p:nvCxnSpPr>
        <p:spPr>
          <a:xfrm flipV="1">
            <a:off x="6158233" y="1987639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/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632AF3F-FD27-4849-ACF7-406A89C89B9A}"/>
              </a:ext>
            </a:extLst>
          </p:cNvPr>
          <p:cNvSpPr txBox="1"/>
          <p:nvPr/>
        </p:nvSpPr>
        <p:spPr>
          <a:xfrm>
            <a:off x="1451579" y="3052763"/>
            <a:ext cx="1893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lot like 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Range: (-1.0, 1.0)</a:t>
            </a:r>
          </a:p>
        </p:txBody>
      </p:sp>
    </p:spTree>
    <p:extLst>
      <p:ext uri="{BB962C8B-B14F-4D97-AF65-F5344CB8AC3E}">
        <p14:creationId xmlns:p14="http://schemas.microsoft.com/office/powerpoint/2010/main" val="3946546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Non-Linearities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08689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08689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08689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00817" y="198549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22453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/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451284-300F-4E51-B5A2-CAAADEDB7E50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FF00D-E947-4107-9933-293B87A61274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68DCD5-11A7-45BE-B816-04F7C3FEF150}"/>
              </a:ext>
            </a:extLst>
          </p:cNvPr>
          <p:cNvCxnSpPr>
            <a:cxnSpLocks/>
          </p:cNvCxnSpPr>
          <p:nvPr/>
        </p:nvCxnSpPr>
        <p:spPr>
          <a:xfrm flipV="1">
            <a:off x="6158233" y="1987639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/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EF4361-3F02-45DE-9917-7645056F39F8}"/>
                  </a:ext>
                </a:extLst>
              </p:cNvPr>
              <p:cNvSpPr txBox="1"/>
              <p:nvPr/>
            </p:nvSpPr>
            <p:spPr>
              <a:xfrm>
                <a:off x="1726707" y="2893668"/>
                <a:ext cx="1913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dirty="0" err="1"/>
                  <a:t>elu</a:t>
                </a:r>
                <a:r>
                  <a:rPr lang="en-US" dirty="0"/>
                  <a:t>(x)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EF4361-3F02-45DE-9917-7645056F3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707" y="2893668"/>
                <a:ext cx="1913473" cy="276999"/>
              </a:xfrm>
              <a:prstGeom prst="rect">
                <a:avLst/>
              </a:prstGeom>
              <a:blipFill>
                <a:blip r:embed="rId6"/>
                <a:stretch>
                  <a:fillRect l="-7325" t="-28889" r="-3503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9D7F74-28AD-4A4E-95F5-B80FD884E4EF}"/>
                  </a:ext>
                </a:extLst>
              </p:cNvPr>
              <p:cNvSpPr txBox="1"/>
              <p:nvPr/>
            </p:nvSpPr>
            <p:spPr>
              <a:xfrm>
                <a:off x="1720266" y="3222081"/>
                <a:ext cx="19156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dirty="0" err="1"/>
                  <a:t>elu</a:t>
                </a:r>
                <a:r>
                  <a:rPr lang="en-US" dirty="0"/>
                  <a:t>(x)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9D7F74-28AD-4A4E-95F5-B80FD884E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266" y="3222081"/>
                <a:ext cx="1915653" cy="276999"/>
              </a:xfrm>
              <a:prstGeom prst="rect">
                <a:avLst/>
              </a:prstGeom>
              <a:blipFill>
                <a:blip r:embed="rId7"/>
                <a:stretch>
                  <a:fillRect l="-7325" t="-28889" r="-3503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6497CA-89DD-40D2-BAC6-E507EF5623FE}"/>
              </a:ext>
            </a:extLst>
          </p:cNvPr>
          <p:cNvCxnSpPr/>
          <p:nvPr/>
        </p:nvCxnSpPr>
        <p:spPr>
          <a:xfrm>
            <a:off x="553792" y="5108620"/>
            <a:ext cx="1841678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4FE869-D74B-485C-97C6-AFE6E06B8C45}"/>
              </a:ext>
            </a:extLst>
          </p:cNvPr>
          <p:cNvCxnSpPr>
            <a:cxnSpLocks/>
          </p:cNvCxnSpPr>
          <p:nvPr/>
        </p:nvCxnSpPr>
        <p:spPr>
          <a:xfrm flipH="1">
            <a:off x="2395470" y="3825025"/>
            <a:ext cx="1515415" cy="128359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64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8C93-7907-4290-ABF4-FB21C403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/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/W</a:t>
                </a:r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D7342CC-A09F-4CB2-B5C3-3E1F99217B11}"/>
              </a:ext>
            </a:extLst>
          </p:cNvPr>
          <p:cNvSpPr/>
          <p:nvPr/>
        </p:nvSpPr>
        <p:spPr>
          <a:xfrm>
            <a:off x="3357093" y="4945487"/>
            <a:ext cx="4876800" cy="4464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C80F1E-B2E8-443E-9561-EA73D5339EFB}"/>
              </a:ext>
            </a:extLst>
          </p:cNvPr>
          <p:cNvSpPr/>
          <p:nvPr/>
        </p:nvSpPr>
        <p:spPr>
          <a:xfrm rot="10800000">
            <a:off x="5613041" y="4739424"/>
            <a:ext cx="360608" cy="154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F10302F-9B40-47E6-8C54-88473F754A79}"/>
              </a:ext>
            </a:extLst>
          </p:cNvPr>
          <p:cNvSpPr/>
          <p:nvPr/>
        </p:nvSpPr>
        <p:spPr>
          <a:xfrm rot="10800000">
            <a:off x="5542207" y="2191951"/>
            <a:ext cx="360608" cy="1049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/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639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8C93-7907-4290-ABF4-FB21C403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/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/W</a:t>
                </a:r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D7342CC-A09F-4CB2-B5C3-3E1F99217B11}"/>
              </a:ext>
            </a:extLst>
          </p:cNvPr>
          <p:cNvSpPr/>
          <p:nvPr/>
        </p:nvSpPr>
        <p:spPr>
          <a:xfrm>
            <a:off x="3357093" y="4945487"/>
            <a:ext cx="4876800" cy="4464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C80F1E-B2E8-443E-9561-EA73D5339EFB}"/>
              </a:ext>
            </a:extLst>
          </p:cNvPr>
          <p:cNvSpPr/>
          <p:nvPr/>
        </p:nvSpPr>
        <p:spPr>
          <a:xfrm rot="10800000">
            <a:off x="5613041" y="4739424"/>
            <a:ext cx="360608" cy="154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F10302F-9B40-47E6-8C54-88473F754A79}"/>
              </a:ext>
            </a:extLst>
          </p:cNvPr>
          <p:cNvSpPr/>
          <p:nvPr/>
        </p:nvSpPr>
        <p:spPr>
          <a:xfrm rot="10800000">
            <a:off x="5542207" y="2191951"/>
            <a:ext cx="360608" cy="1049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/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FB570A-B4BD-415E-88B4-189635ACBBF7}"/>
              </a:ext>
            </a:extLst>
          </p:cNvPr>
          <p:cNvSpPr/>
          <p:nvPr/>
        </p:nvSpPr>
        <p:spPr>
          <a:xfrm>
            <a:off x="2947683" y="3509963"/>
            <a:ext cx="5910263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406E7-9034-4067-B92E-7199A987BFC7}"/>
              </a:ext>
            </a:extLst>
          </p:cNvPr>
          <p:cNvSpPr txBox="1"/>
          <p:nvPr/>
        </p:nvSpPr>
        <p:spPr>
          <a:xfrm>
            <a:off x="367686" y="2010642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DEPENDS ON DEFINITION!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B3EAE9-669C-4E4B-B436-07DEA5F53052}"/>
              </a:ext>
            </a:extLst>
          </p:cNvPr>
          <p:cNvSpPr txBox="1"/>
          <p:nvPr/>
        </p:nvSpPr>
        <p:spPr>
          <a:xfrm>
            <a:off x="90488" y="3123460"/>
            <a:ext cx="331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Row: weights into a single neuron</a:t>
            </a:r>
          </a:p>
        </p:txBody>
      </p:sp>
    </p:spTree>
    <p:extLst>
      <p:ext uri="{BB962C8B-B14F-4D97-AF65-F5344CB8AC3E}">
        <p14:creationId xmlns:p14="http://schemas.microsoft.com/office/powerpoint/2010/main" val="362417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12A30-38D3-441C-9155-40EE94CEA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6D5FD-57D3-4EE0-AD86-C831D5F7F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  <a:p>
            <a:r>
              <a:rPr lang="en-US" dirty="0"/>
              <a:t>Modified n-gram precision metric for Machine Translation</a:t>
            </a:r>
          </a:p>
          <a:p>
            <a:r>
              <a:rPr lang="en-US" dirty="0"/>
              <a:t>0 – 100.0 (higher is better)</a:t>
            </a:r>
          </a:p>
          <a:p>
            <a:r>
              <a:rPr lang="en-US" dirty="0"/>
              <a:t>Reviewers generally like ~+1.0 gain over a baseline</a:t>
            </a:r>
          </a:p>
        </p:txBody>
      </p:sp>
    </p:spTree>
    <p:extLst>
      <p:ext uri="{BB962C8B-B14F-4D97-AF65-F5344CB8AC3E}">
        <p14:creationId xmlns:p14="http://schemas.microsoft.com/office/powerpoint/2010/main" val="3848881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8C93-7907-4290-ABF4-FB21C403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/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/W</a:t>
                </a:r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D7342CC-A09F-4CB2-B5C3-3E1F99217B11}"/>
              </a:ext>
            </a:extLst>
          </p:cNvPr>
          <p:cNvSpPr/>
          <p:nvPr/>
        </p:nvSpPr>
        <p:spPr>
          <a:xfrm>
            <a:off x="3357093" y="4945487"/>
            <a:ext cx="4876800" cy="4464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C80F1E-B2E8-443E-9561-EA73D5339EFB}"/>
              </a:ext>
            </a:extLst>
          </p:cNvPr>
          <p:cNvSpPr/>
          <p:nvPr/>
        </p:nvSpPr>
        <p:spPr>
          <a:xfrm rot="10800000">
            <a:off x="5613041" y="4739424"/>
            <a:ext cx="360608" cy="154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F10302F-9B40-47E6-8C54-88473F754A79}"/>
              </a:ext>
            </a:extLst>
          </p:cNvPr>
          <p:cNvSpPr/>
          <p:nvPr/>
        </p:nvSpPr>
        <p:spPr>
          <a:xfrm rot="10800000">
            <a:off x="5542207" y="2191951"/>
            <a:ext cx="360608" cy="1049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/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FB570A-B4BD-415E-88B4-189635ACBBF7}"/>
              </a:ext>
            </a:extLst>
          </p:cNvPr>
          <p:cNvSpPr/>
          <p:nvPr/>
        </p:nvSpPr>
        <p:spPr>
          <a:xfrm>
            <a:off x="2947683" y="3509963"/>
            <a:ext cx="5910263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406E7-9034-4067-B92E-7199A987BFC7}"/>
              </a:ext>
            </a:extLst>
          </p:cNvPr>
          <p:cNvSpPr txBox="1"/>
          <p:nvPr/>
        </p:nvSpPr>
        <p:spPr>
          <a:xfrm>
            <a:off x="367686" y="2010642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DEPENDS ON DEFINITION!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B3EAE9-669C-4E4B-B436-07DEA5F53052}"/>
              </a:ext>
            </a:extLst>
          </p:cNvPr>
          <p:cNvSpPr txBox="1"/>
          <p:nvPr/>
        </p:nvSpPr>
        <p:spPr>
          <a:xfrm>
            <a:off x="90488" y="3123460"/>
            <a:ext cx="331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Row: weights into a single neuron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8E03FB-353C-442F-8F31-008E1BF0C1DD}"/>
              </a:ext>
            </a:extLst>
          </p:cNvPr>
          <p:cNvSpPr txBox="1"/>
          <p:nvPr/>
        </p:nvSpPr>
        <p:spPr>
          <a:xfrm>
            <a:off x="90488" y="3851517"/>
            <a:ext cx="329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Cols: Number of neurons in layer</a:t>
            </a:r>
          </a:p>
        </p:txBody>
      </p:sp>
    </p:spTree>
    <p:extLst>
      <p:ext uri="{BB962C8B-B14F-4D97-AF65-F5344CB8AC3E}">
        <p14:creationId xmlns:p14="http://schemas.microsoft.com/office/powerpoint/2010/main" val="354121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648F-3DCC-4441-8415-61F3DCA9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 (Last 10 years)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3DAA1-99E0-483F-BBD1-A3713742B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9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AB4A-2865-46E5-968D-2D9244DA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FAF68-8623-4447-BD8F-67011F44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86" y="1433821"/>
            <a:ext cx="9783114" cy="461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4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AB4A-2865-46E5-968D-2D9244DA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FAF68-8623-4447-BD8F-67011F44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86" y="1433821"/>
            <a:ext cx="9783114" cy="461966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546C770-6AF3-4703-9719-BB0D57E915C6}"/>
              </a:ext>
            </a:extLst>
          </p:cNvPr>
          <p:cNvSpPr/>
          <p:nvPr/>
        </p:nvSpPr>
        <p:spPr>
          <a:xfrm>
            <a:off x="6338888" y="2519363"/>
            <a:ext cx="785812" cy="319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2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AB4A-2865-46E5-968D-2D9244DA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FAF68-8623-4447-BD8F-67011F44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86" y="1433821"/>
            <a:ext cx="9783114" cy="461966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546C770-6AF3-4703-9719-BB0D57E915C6}"/>
              </a:ext>
            </a:extLst>
          </p:cNvPr>
          <p:cNvSpPr/>
          <p:nvPr/>
        </p:nvSpPr>
        <p:spPr>
          <a:xfrm>
            <a:off x="6338888" y="2519363"/>
            <a:ext cx="785812" cy="319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CF2A8C-7F4B-4C46-B18F-023E7A66110D}"/>
              </a:ext>
            </a:extLst>
          </p:cNvPr>
          <p:cNvSpPr/>
          <p:nvPr/>
        </p:nvSpPr>
        <p:spPr>
          <a:xfrm>
            <a:off x="5511854" y="405806"/>
            <a:ext cx="22541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GPUs!</a:t>
            </a:r>
          </a:p>
        </p:txBody>
      </p:sp>
    </p:spTree>
    <p:extLst>
      <p:ext uri="{BB962C8B-B14F-4D97-AF65-F5344CB8AC3E}">
        <p14:creationId xmlns:p14="http://schemas.microsoft.com/office/powerpoint/2010/main" val="5602594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5381-F72A-4E87-A18F-F666247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 (Last 10 Years)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1348-F701-484E-A506-7F56DED0E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Murray and Chiang, 2015</a:t>
            </a:r>
          </a:p>
          <a:p>
            <a:r>
              <a:rPr lang="en-US" dirty="0"/>
              <a:t>5-gram Language Model ~28 Days CPU (Grid restrictions)</a:t>
            </a:r>
          </a:p>
          <a:p>
            <a:r>
              <a:rPr lang="en-US" dirty="0"/>
              <a:t>Today ~Couple of hours GPU</a:t>
            </a:r>
          </a:p>
        </p:txBody>
      </p:sp>
    </p:spTree>
    <p:extLst>
      <p:ext uri="{BB962C8B-B14F-4D97-AF65-F5344CB8AC3E}">
        <p14:creationId xmlns:p14="http://schemas.microsoft.com/office/powerpoint/2010/main" val="1783196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5381-F72A-4E87-A18F-F666247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 (Last 10 Years)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1348-F701-484E-A506-7F56DED0E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availability</a:t>
            </a:r>
          </a:p>
        </p:txBody>
      </p:sp>
      <p:pic>
        <p:nvPicPr>
          <p:cNvPr id="5122" name="Picture 2" descr="https://upload.wikimedia.org/wikipedia/commons/7/7c/Hilbert_InfoGrowth.png">
            <a:extLst>
              <a:ext uri="{FF2B5EF4-FFF2-40B4-BE49-F238E27FC236}">
                <a16:creationId xmlns:a16="http://schemas.microsoft.com/office/drawing/2014/main" id="{56A16783-9777-493E-9CE6-F39BAEC00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3" y="1958578"/>
            <a:ext cx="6234112" cy="46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0275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5381-F72A-4E87-A18F-F666247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 (Last 10 Years)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1348-F701-484E-A506-7F56DED0E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availability</a:t>
            </a:r>
          </a:p>
        </p:txBody>
      </p:sp>
      <p:pic>
        <p:nvPicPr>
          <p:cNvPr id="10242" name="Picture 2" descr="IDC Datasphere growth">
            <a:extLst>
              <a:ext uri="{FF2B5EF4-FFF2-40B4-BE49-F238E27FC236}">
                <a16:creationId xmlns:a16="http://schemas.microsoft.com/office/drawing/2014/main" id="{E159FE16-EEEC-4E71-AFCC-3BC36C1C2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966913"/>
            <a:ext cx="91440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773EE-E630-4986-B7F9-9F65BDC51E5E}"/>
              </a:ext>
            </a:extLst>
          </p:cNvPr>
          <p:cNvSpPr txBox="1"/>
          <p:nvPr/>
        </p:nvSpPr>
        <p:spPr>
          <a:xfrm>
            <a:off x="10740421" y="5727475"/>
            <a:ext cx="137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Forbes, 2018</a:t>
            </a:r>
          </a:p>
        </p:txBody>
      </p:sp>
    </p:spTree>
    <p:extLst>
      <p:ext uri="{BB962C8B-B14F-4D97-AF65-F5344CB8AC3E}">
        <p14:creationId xmlns:p14="http://schemas.microsoft.com/office/powerpoint/2010/main" val="550556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950-5226-4DFF-B8F4-16866268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A166-10CC-4FD5-89BB-B4ADAEFB6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Throwback to first week</a:t>
            </a:r>
          </a:p>
          <a:p>
            <a:r>
              <a:rPr lang="en-US" dirty="0"/>
              <a:t>Predict the next word in a sequence</a:t>
            </a:r>
          </a:p>
        </p:txBody>
      </p:sp>
    </p:spTree>
    <p:extLst>
      <p:ext uri="{BB962C8B-B14F-4D97-AF65-F5344CB8AC3E}">
        <p14:creationId xmlns:p14="http://schemas.microsoft.com/office/powerpoint/2010/main" val="2512937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950-5226-4DFF-B8F4-16866268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A166-10CC-4FD5-89BB-B4ADAEFB6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Throwback to first week</a:t>
            </a:r>
          </a:p>
          <a:p>
            <a:r>
              <a:rPr lang="en-US" dirty="0"/>
              <a:t>Predict the next word in a sequence</a:t>
            </a:r>
          </a:p>
        </p:txBody>
      </p:sp>
      <p:pic>
        <p:nvPicPr>
          <p:cNvPr id="2050" name="Picture 2" descr="Damn you Autocorrect - Damn You Snow! | Meme Generator">
            <a:extLst>
              <a:ext uri="{FF2B5EF4-FFF2-40B4-BE49-F238E27FC236}">
                <a16:creationId xmlns:a16="http://schemas.microsoft.com/office/drawing/2014/main" id="{0B896FBE-5578-4CC1-A25E-B650F3DFE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716" y="2172542"/>
            <a:ext cx="4397397" cy="329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3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AF0A-E6B7-42C0-AB84-B48567BD0F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3038" y="223838"/>
            <a:ext cx="9604375" cy="1049337"/>
          </a:xfrm>
        </p:spPr>
        <p:txBody>
          <a:bodyPr/>
          <a:lstStyle/>
          <a:p>
            <a:r>
              <a:rPr lang="en-US" dirty="0"/>
              <a:t>Impact of Deep Learning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6D66662-7AA8-491C-AC38-EC15486FFB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1013898"/>
              </p:ext>
            </p:extLst>
          </p:nvPr>
        </p:nvGraphicFramePr>
        <p:xfrm>
          <a:off x="2112962" y="614891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">
            <a:extLst>
              <a:ext uri="{FF2B5EF4-FFF2-40B4-BE49-F238E27FC236}">
                <a16:creationId xmlns:a16="http://schemas.microsoft.com/office/drawing/2014/main" id="{A2C9D67F-AB27-4E02-B4C4-D99588735DC8}"/>
              </a:ext>
            </a:extLst>
          </p:cNvPr>
          <p:cNvSpPr txBox="1"/>
          <p:nvPr/>
        </p:nvSpPr>
        <p:spPr>
          <a:xfrm>
            <a:off x="6419851" y="4500563"/>
            <a:ext cx="914400" cy="276225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err="1"/>
              <a:t>Sutsekver</a:t>
            </a:r>
            <a:r>
              <a:rPr lang="en-US" sz="1100" dirty="0"/>
              <a:t> et al, 2014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A2C9D67F-AB27-4E02-B4C4-D99588735DC8}"/>
              </a:ext>
            </a:extLst>
          </p:cNvPr>
          <p:cNvSpPr txBox="1"/>
          <p:nvPr/>
        </p:nvSpPr>
        <p:spPr>
          <a:xfrm>
            <a:off x="6419851" y="2434431"/>
            <a:ext cx="914400" cy="276225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Vaswani et al., 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6A9911-BA7A-48E0-930D-1D9D428D54DB}"/>
              </a:ext>
            </a:extLst>
          </p:cNvPr>
          <p:cNvSpPr txBox="1"/>
          <p:nvPr/>
        </p:nvSpPr>
        <p:spPr>
          <a:xfrm>
            <a:off x="1243793" y="305966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BLEU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E91DB7B7-E31B-4200-B821-E5B3A7FCC6F2}"/>
              </a:ext>
            </a:extLst>
          </p:cNvPr>
          <p:cNvSpPr txBox="1"/>
          <p:nvPr/>
        </p:nvSpPr>
        <p:spPr>
          <a:xfrm>
            <a:off x="7834313" y="1352287"/>
            <a:ext cx="914400" cy="276225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Liu et al., 2020</a:t>
            </a:r>
          </a:p>
        </p:txBody>
      </p:sp>
    </p:spTree>
    <p:extLst>
      <p:ext uri="{BB962C8B-B14F-4D97-AF65-F5344CB8AC3E}">
        <p14:creationId xmlns:p14="http://schemas.microsoft.com/office/powerpoint/2010/main" val="278105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950-5226-4DFF-B8F4-16866268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A166-10CC-4FD5-89BB-B4ADAEFB6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Throwback to first week</a:t>
            </a:r>
          </a:p>
          <a:p>
            <a:r>
              <a:rPr lang="en-US" dirty="0"/>
              <a:t>Predict the next word in a sequence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8C1F18-75DB-42AF-84D0-309FE4B3F5B1}"/>
              </a:ext>
            </a:extLst>
          </p:cNvPr>
          <p:cNvSpPr/>
          <p:nvPr/>
        </p:nvSpPr>
        <p:spPr>
          <a:xfrm>
            <a:off x="335558" y="4667346"/>
            <a:ext cx="115895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5208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950-5226-4DFF-B8F4-16866268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A166-10CC-4FD5-89BB-B4ADAEFB6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Historically: vocab, V</a:t>
            </a:r>
          </a:p>
          <a:p>
            <a:r>
              <a:rPr lang="en-US" dirty="0"/>
              <a:t>n-gram language model was |</a:t>
            </a:r>
            <a:r>
              <a:rPr lang="en-US" dirty="0" err="1"/>
              <a:t>V|</a:t>
            </a:r>
            <a:r>
              <a:rPr lang="en-US" baseline="30000" dirty="0" err="1"/>
              <a:t>n</a:t>
            </a:r>
            <a:endParaRPr lang="en-US" baseline="30000" dirty="0"/>
          </a:p>
          <a:p>
            <a:r>
              <a:rPr lang="en-US" dirty="0"/>
              <a:t>Data Sparsity issues (5-gram was common)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8C1F18-75DB-42AF-84D0-309FE4B3F5B1}"/>
              </a:ext>
            </a:extLst>
          </p:cNvPr>
          <p:cNvSpPr/>
          <p:nvPr/>
        </p:nvSpPr>
        <p:spPr>
          <a:xfrm>
            <a:off x="335558" y="4667346"/>
            <a:ext cx="115895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70351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A6388-CC98-421B-9A97-8E57727A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2EE05C-6EC4-437E-BD91-932D3E609256}"/>
              </a:ext>
            </a:extLst>
          </p:cNvPr>
          <p:cNvSpPr/>
          <p:nvPr/>
        </p:nvSpPr>
        <p:spPr>
          <a:xfrm>
            <a:off x="457928" y="4815067"/>
            <a:ext cx="114693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&lt;S&gt; Johns  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3000B-3C83-4299-B90E-CA4252039205}"/>
              </a:ext>
            </a:extLst>
          </p:cNvPr>
          <p:cNvSpPr/>
          <p:nvPr/>
        </p:nvSpPr>
        <p:spPr>
          <a:xfrm>
            <a:off x="337703" y="2020710"/>
            <a:ext cx="115895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557C1A4-EA5D-4439-9786-261317D64C1D}"/>
              </a:ext>
            </a:extLst>
          </p:cNvPr>
          <p:cNvSpPr/>
          <p:nvPr/>
        </p:nvSpPr>
        <p:spPr>
          <a:xfrm rot="10800000">
            <a:off x="940158" y="422087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33B6E4C-7DEF-4349-B6BE-968445565227}"/>
              </a:ext>
            </a:extLst>
          </p:cNvPr>
          <p:cNvSpPr/>
          <p:nvPr/>
        </p:nvSpPr>
        <p:spPr>
          <a:xfrm rot="10800000">
            <a:off x="940157" y="2802373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71B71D-0071-4922-83E9-1D7530786821}"/>
              </a:ext>
            </a:extLst>
          </p:cNvPr>
          <p:cNvSpPr/>
          <p:nvPr/>
        </p:nvSpPr>
        <p:spPr>
          <a:xfrm>
            <a:off x="626491" y="3500151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CF53E55-9212-422D-B158-52EECE66D42C}"/>
              </a:ext>
            </a:extLst>
          </p:cNvPr>
          <p:cNvSpPr/>
          <p:nvPr/>
        </p:nvSpPr>
        <p:spPr>
          <a:xfrm rot="16200000">
            <a:off x="1681769" y="3590914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F70C4CA-D114-4446-ACA9-5E2083C71F7D}"/>
              </a:ext>
            </a:extLst>
          </p:cNvPr>
          <p:cNvSpPr/>
          <p:nvPr/>
        </p:nvSpPr>
        <p:spPr>
          <a:xfrm rot="10800000">
            <a:off x="2745363" y="422731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1796982-C6DC-4087-B7C1-36655A0EC0A4}"/>
              </a:ext>
            </a:extLst>
          </p:cNvPr>
          <p:cNvSpPr/>
          <p:nvPr/>
        </p:nvSpPr>
        <p:spPr>
          <a:xfrm rot="10800000">
            <a:off x="2745362" y="2808811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28F82C-57AA-47AF-88C3-E59C981D383C}"/>
              </a:ext>
            </a:extLst>
          </p:cNvPr>
          <p:cNvSpPr/>
          <p:nvPr/>
        </p:nvSpPr>
        <p:spPr>
          <a:xfrm>
            <a:off x="2431696" y="350658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1DDC402-F903-429C-9E8D-6407F818138B}"/>
              </a:ext>
            </a:extLst>
          </p:cNvPr>
          <p:cNvSpPr/>
          <p:nvPr/>
        </p:nvSpPr>
        <p:spPr>
          <a:xfrm rot="16200000">
            <a:off x="3486974" y="3597352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A5E265F-6C21-4113-AEF9-0BA6D26597BA}"/>
              </a:ext>
            </a:extLst>
          </p:cNvPr>
          <p:cNvSpPr/>
          <p:nvPr/>
        </p:nvSpPr>
        <p:spPr>
          <a:xfrm rot="10800000">
            <a:off x="940156" y="420436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FD7C50-55F7-4C6D-B206-965089BE74D8}"/>
              </a:ext>
            </a:extLst>
          </p:cNvPr>
          <p:cNvSpPr/>
          <p:nvPr/>
        </p:nvSpPr>
        <p:spPr>
          <a:xfrm>
            <a:off x="626489" y="3483641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F39B3E7-FD99-4587-AEE0-3AE4BB099A76}"/>
              </a:ext>
            </a:extLst>
          </p:cNvPr>
          <p:cNvSpPr/>
          <p:nvPr/>
        </p:nvSpPr>
        <p:spPr>
          <a:xfrm rot="16200000">
            <a:off x="1681767" y="3574404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D5149A0-F7DD-4C4C-BD26-D425D0CD8A81}"/>
              </a:ext>
            </a:extLst>
          </p:cNvPr>
          <p:cNvSpPr/>
          <p:nvPr/>
        </p:nvSpPr>
        <p:spPr>
          <a:xfrm rot="10800000">
            <a:off x="2745361" y="421080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3CE217-88FE-4949-A36F-63023D46204B}"/>
              </a:ext>
            </a:extLst>
          </p:cNvPr>
          <p:cNvSpPr/>
          <p:nvPr/>
        </p:nvSpPr>
        <p:spPr>
          <a:xfrm>
            <a:off x="2431694" y="349007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59F0F57-E393-4F03-A661-85E2355EA181}"/>
              </a:ext>
            </a:extLst>
          </p:cNvPr>
          <p:cNvSpPr/>
          <p:nvPr/>
        </p:nvSpPr>
        <p:spPr>
          <a:xfrm rot="16200000">
            <a:off x="4363801" y="2704014"/>
            <a:ext cx="261870" cy="2137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D122D5D-19C4-4AA9-8CE0-DC84494410DB}"/>
              </a:ext>
            </a:extLst>
          </p:cNvPr>
          <p:cNvSpPr/>
          <p:nvPr/>
        </p:nvSpPr>
        <p:spPr>
          <a:xfrm rot="10800000">
            <a:off x="6287035" y="2765881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C13A5E1-DEA1-4A74-967F-BFA01AF89BA4}"/>
              </a:ext>
            </a:extLst>
          </p:cNvPr>
          <p:cNvSpPr/>
          <p:nvPr/>
        </p:nvSpPr>
        <p:spPr>
          <a:xfrm rot="10800000">
            <a:off x="6287034" y="416787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C2FE19-E4F5-4EBF-BB2E-1ED35C6F42E7}"/>
              </a:ext>
            </a:extLst>
          </p:cNvPr>
          <p:cNvSpPr/>
          <p:nvPr/>
        </p:nvSpPr>
        <p:spPr>
          <a:xfrm>
            <a:off x="5973367" y="344714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51A6D1D-4E4E-4349-92B2-BED6A538046D}"/>
              </a:ext>
            </a:extLst>
          </p:cNvPr>
          <p:cNvSpPr/>
          <p:nvPr/>
        </p:nvSpPr>
        <p:spPr>
          <a:xfrm rot="16200000">
            <a:off x="7665077" y="2901481"/>
            <a:ext cx="261870" cy="1657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709D26-A528-410E-A043-F33841E2F969}"/>
              </a:ext>
            </a:extLst>
          </p:cNvPr>
          <p:cNvSpPr/>
          <p:nvPr/>
        </p:nvSpPr>
        <p:spPr>
          <a:xfrm>
            <a:off x="8906531" y="3635580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4F4130F-A671-4C90-BA31-E87BBA9D6F3E}"/>
              </a:ext>
            </a:extLst>
          </p:cNvPr>
          <p:cNvSpPr/>
          <p:nvPr/>
        </p:nvSpPr>
        <p:spPr>
          <a:xfrm rot="16200000">
            <a:off x="9986133" y="3726343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5FED953C-15D7-49B3-9C27-407B42B25319}"/>
              </a:ext>
            </a:extLst>
          </p:cNvPr>
          <p:cNvSpPr/>
          <p:nvPr/>
        </p:nvSpPr>
        <p:spPr>
          <a:xfrm rot="10800000">
            <a:off x="9220194" y="2960990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4CD62CE-F4DA-4D37-99BD-FB363B1AB4AA}"/>
              </a:ext>
            </a:extLst>
          </p:cNvPr>
          <p:cNvSpPr/>
          <p:nvPr/>
        </p:nvSpPr>
        <p:spPr>
          <a:xfrm rot="10800000">
            <a:off x="9220194" y="4349869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7553E5-0EA1-445F-A9D5-27987F216D7C}"/>
              </a:ext>
            </a:extLst>
          </p:cNvPr>
          <p:cNvSpPr/>
          <p:nvPr/>
        </p:nvSpPr>
        <p:spPr>
          <a:xfrm>
            <a:off x="10591157" y="3627098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EF26747-CA08-48CB-82C6-4132B77DB0C5}"/>
              </a:ext>
            </a:extLst>
          </p:cNvPr>
          <p:cNvSpPr/>
          <p:nvPr/>
        </p:nvSpPr>
        <p:spPr>
          <a:xfrm rot="16200000">
            <a:off x="11646435" y="3717861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7D19840-F570-462C-885A-B43D34CC279B}"/>
              </a:ext>
            </a:extLst>
          </p:cNvPr>
          <p:cNvSpPr/>
          <p:nvPr/>
        </p:nvSpPr>
        <p:spPr>
          <a:xfrm rot="10800000">
            <a:off x="10904820" y="295250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1D567A26-8815-4AD0-8030-8CADBB4472BE}"/>
              </a:ext>
            </a:extLst>
          </p:cNvPr>
          <p:cNvSpPr/>
          <p:nvPr/>
        </p:nvSpPr>
        <p:spPr>
          <a:xfrm rot="10800000">
            <a:off x="10904820" y="4341387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92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7B58E-15DA-4A1F-B4F4-AFBD1496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RNNs 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FEAF8-9577-45FB-BE23-614529DB8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Ppl</a:t>
            </a:r>
          </a:p>
        </p:txBody>
      </p:sp>
    </p:spTree>
    <p:extLst>
      <p:ext uri="{BB962C8B-B14F-4D97-AF65-F5344CB8AC3E}">
        <p14:creationId xmlns:p14="http://schemas.microsoft.com/office/powerpoint/2010/main" val="1636092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A6388-CC98-421B-9A97-8E57727A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2EE05C-6EC4-437E-BD91-932D3E609256}"/>
              </a:ext>
            </a:extLst>
          </p:cNvPr>
          <p:cNvSpPr/>
          <p:nvPr/>
        </p:nvSpPr>
        <p:spPr>
          <a:xfrm>
            <a:off x="457928" y="4815067"/>
            <a:ext cx="114693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&lt;S&gt; Johns  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3000B-3C83-4299-B90E-CA4252039205}"/>
              </a:ext>
            </a:extLst>
          </p:cNvPr>
          <p:cNvSpPr/>
          <p:nvPr/>
        </p:nvSpPr>
        <p:spPr>
          <a:xfrm>
            <a:off x="337703" y="2020710"/>
            <a:ext cx="115895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557C1A4-EA5D-4439-9786-261317D64C1D}"/>
              </a:ext>
            </a:extLst>
          </p:cNvPr>
          <p:cNvSpPr/>
          <p:nvPr/>
        </p:nvSpPr>
        <p:spPr>
          <a:xfrm rot="10800000">
            <a:off x="940158" y="422087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33B6E4C-7DEF-4349-B6BE-968445565227}"/>
              </a:ext>
            </a:extLst>
          </p:cNvPr>
          <p:cNvSpPr/>
          <p:nvPr/>
        </p:nvSpPr>
        <p:spPr>
          <a:xfrm rot="10800000">
            <a:off x="940157" y="2802373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71B71D-0071-4922-83E9-1D7530786821}"/>
              </a:ext>
            </a:extLst>
          </p:cNvPr>
          <p:cNvSpPr/>
          <p:nvPr/>
        </p:nvSpPr>
        <p:spPr>
          <a:xfrm>
            <a:off x="626491" y="3500151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CF53E55-9212-422D-B158-52EECE66D42C}"/>
              </a:ext>
            </a:extLst>
          </p:cNvPr>
          <p:cNvSpPr/>
          <p:nvPr/>
        </p:nvSpPr>
        <p:spPr>
          <a:xfrm rot="16200000">
            <a:off x="1681769" y="3590914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F70C4CA-D114-4446-ACA9-5E2083C71F7D}"/>
              </a:ext>
            </a:extLst>
          </p:cNvPr>
          <p:cNvSpPr/>
          <p:nvPr/>
        </p:nvSpPr>
        <p:spPr>
          <a:xfrm rot="10800000">
            <a:off x="2745363" y="422731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1796982-C6DC-4087-B7C1-36655A0EC0A4}"/>
              </a:ext>
            </a:extLst>
          </p:cNvPr>
          <p:cNvSpPr/>
          <p:nvPr/>
        </p:nvSpPr>
        <p:spPr>
          <a:xfrm rot="10800000">
            <a:off x="2745362" y="2808811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28F82C-57AA-47AF-88C3-E59C981D383C}"/>
              </a:ext>
            </a:extLst>
          </p:cNvPr>
          <p:cNvSpPr/>
          <p:nvPr/>
        </p:nvSpPr>
        <p:spPr>
          <a:xfrm>
            <a:off x="2431696" y="350658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1DDC402-F903-429C-9E8D-6407F818138B}"/>
              </a:ext>
            </a:extLst>
          </p:cNvPr>
          <p:cNvSpPr/>
          <p:nvPr/>
        </p:nvSpPr>
        <p:spPr>
          <a:xfrm rot="16200000">
            <a:off x="3486974" y="3597352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A5E265F-6C21-4113-AEF9-0BA6D26597BA}"/>
              </a:ext>
            </a:extLst>
          </p:cNvPr>
          <p:cNvSpPr/>
          <p:nvPr/>
        </p:nvSpPr>
        <p:spPr>
          <a:xfrm rot="10800000">
            <a:off x="940156" y="420436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FD7C50-55F7-4C6D-B206-965089BE74D8}"/>
              </a:ext>
            </a:extLst>
          </p:cNvPr>
          <p:cNvSpPr/>
          <p:nvPr/>
        </p:nvSpPr>
        <p:spPr>
          <a:xfrm>
            <a:off x="626489" y="3483641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F39B3E7-FD99-4587-AEE0-3AE4BB099A76}"/>
              </a:ext>
            </a:extLst>
          </p:cNvPr>
          <p:cNvSpPr/>
          <p:nvPr/>
        </p:nvSpPr>
        <p:spPr>
          <a:xfrm rot="16200000">
            <a:off x="1681767" y="3574404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D5149A0-F7DD-4C4C-BD26-D425D0CD8A81}"/>
              </a:ext>
            </a:extLst>
          </p:cNvPr>
          <p:cNvSpPr/>
          <p:nvPr/>
        </p:nvSpPr>
        <p:spPr>
          <a:xfrm rot="10800000">
            <a:off x="2745361" y="421080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3CE217-88FE-4949-A36F-63023D46204B}"/>
              </a:ext>
            </a:extLst>
          </p:cNvPr>
          <p:cNvSpPr/>
          <p:nvPr/>
        </p:nvSpPr>
        <p:spPr>
          <a:xfrm>
            <a:off x="2431694" y="349007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59F0F57-E393-4F03-A661-85E2355EA181}"/>
              </a:ext>
            </a:extLst>
          </p:cNvPr>
          <p:cNvSpPr/>
          <p:nvPr/>
        </p:nvSpPr>
        <p:spPr>
          <a:xfrm rot="16200000">
            <a:off x="4363801" y="2704014"/>
            <a:ext cx="261870" cy="2137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D122D5D-19C4-4AA9-8CE0-DC84494410DB}"/>
              </a:ext>
            </a:extLst>
          </p:cNvPr>
          <p:cNvSpPr/>
          <p:nvPr/>
        </p:nvSpPr>
        <p:spPr>
          <a:xfrm rot="10800000">
            <a:off x="6287035" y="2765881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C13A5E1-DEA1-4A74-967F-BFA01AF89BA4}"/>
              </a:ext>
            </a:extLst>
          </p:cNvPr>
          <p:cNvSpPr/>
          <p:nvPr/>
        </p:nvSpPr>
        <p:spPr>
          <a:xfrm rot="10800000">
            <a:off x="6287034" y="416787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C2FE19-E4F5-4EBF-BB2E-1ED35C6F42E7}"/>
              </a:ext>
            </a:extLst>
          </p:cNvPr>
          <p:cNvSpPr/>
          <p:nvPr/>
        </p:nvSpPr>
        <p:spPr>
          <a:xfrm>
            <a:off x="5973367" y="344714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51A6D1D-4E4E-4349-92B2-BED6A538046D}"/>
              </a:ext>
            </a:extLst>
          </p:cNvPr>
          <p:cNvSpPr/>
          <p:nvPr/>
        </p:nvSpPr>
        <p:spPr>
          <a:xfrm rot="16200000">
            <a:off x="7665077" y="2901481"/>
            <a:ext cx="261870" cy="1657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709D26-A528-410E-A043-F33841E2F969}"/>
              </a:ext>
            </a:extLst>
          </p:cNvPr>
          <p:cNvSpPr/>
          <p:nvPr/>
        </p:nvSpPr>
        <p:spPr>
          <a:xfrm>
            <a:off x="8906531" y="3635580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4F4130F-A671-4C90-BA31-E87BBA9D6F3E}"/>
              </a:ext>
            </a:extLst>
          </p:cNvPr>
          <p:cNvSpPr/>
          <p:nvPr/>
        </p:nvSpPr>
        <p:spPr>
          <a:xfrm rot="16200000">
            <a:off x="9986133" y="3726343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5FED953C-15D7-49B3-9C27-407B42B25319}"/>
              </a:ext>
            </a:extLst>
          </p:cNvPr>
          <p:cNvSpPr/>
          <p:nvPr/>
        </p:nvSpPr>
        <p:spPr>
          <a:xfrm rot="10800000">
            <a:off x="9220194" y="2960990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4CD62CE-F4DA-4D37-99BD-FB363B1AB4AA}"/>
              </a:ext>
            </a:extLst>
          </p:cNvPr>
          <p:cNvSpPr/>
          <p:nvPr/>
        </p:nvSpPr>
        <p:spPr>
          <a:xfrm rot="10800000">
            <a:off x="9220194" y="4349869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7553E5-0EA1-445F-A9D5-27987F216D7C}"/>
              </a:ext>
            </a:extLst>
          </p:cNvPr>
          <p:cNvSpPr/>
          <p:nvPr/>
        </p:nvSpPr>
        <p:spPr>
          <a:xfrm>
            <a:off x="10591157" y="3627098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EF26747-CA08-48CB-82C6-4132B77DB0C5}"/>
              </a:ext>
            </a:extLst>
          </p:cNvPr>
          <p:cNvSpPr/>
          <p:nvPr/>
        </p:nvSpPr>
        <p:spPr>
          <a:xfrm rot="16200000">
            <a:off x="11646435" y="3717861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7D19840-F570-462C-885A-B43D34CC279B}"/>
              </a:ext>
            </a:extLst>
          </p:cNvPr>
          <p:cNvSpPr/>
          <p:nvPr/>
        </p:nvSpPr>
        <p:spPr>
          <a:xfrm rot="10800000">
            <a:off x="10904820" y="295250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1D567A26-8815-4AD0-8030-8CADBB4472BE}"/>
              </a:ext>
            </a:extLst>
          </p:cNvPr>
          <p:cNvSpPr/>
          <p:nvPr/>
        </p:nvSpPr>
        <p:spPr>
          <a:xfrm rot="10800000">
            <a:off x="10904820" y="4341387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C27AA8-93BA-4255-805D-F7B0013C9E0E}"/>
                  </a:ext>
                </a:extLst>
              </p14:cNvPr>
              <p14:cNvContentPartPr/>
              <p14:nvPr/>
            </p14:nvContentPartPr>
            <p14:xfrm>
              <a:off x="669697" y="2885565"/>
              <a:ext cx="10217520" cy="2112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C27AA8-93BA-4255-805D-F7B0013C9E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0697" y="2876565"/>
                <a:ext cx="10235160" cy="21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6300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A6388-CC98-421B-9A97-8E57727A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2EE05C-6EC4-437E-BD91-932D3E609256}"/>
              </a:ext>
            </a:extLst>
          </p:cNvPr>
          <p:cNvSpPr/>
          <p:nvPr/>
        </p:nvSpPr>
        <p:spPr>
          <a:xfrm>
            <a:off x="457928" y="4815067"/>
            <a:ext cx="114693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&lt;S&gt; Johns  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3000B-3C83-4299-B90E-CA4252039205}"/>
              </a:ext>
            </a:extLst>
          </p:cNvPr>
          <p:cNvSpPr/>
          <p:nvPr/>
        </p:nvSpPr>
        <p:spPr>
          <a:xfrm>
            <a:off x="337703" y="2020710"/>
            <a:ext cx="115895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557C1A4-EA5D-4439-9786-261317D64C1D}"/>
              </a:ext>
            </a:extLst>
          </p:cNvPr>
          <p:cNvSpPr/>
          <p:nvPr/>
        </p:nvSpPr>
        <p:spPr>
          <a:xfrm rot="10800000">
            <a:off x="940158" y="422087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33B6E4C-7DEF-4349-B6BE-968445565227}"/>
              </a:ext>
            </a:extLst>
          </p:cNvPr>
          <p:cNvSpPr/>
          <p:nvPr/>
        </p:nvSpPr>
        <p:spPr>
          <a:xfrm rot="10800000">
            <a:off x="940157" y="2802373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71B71D-0071-4922-83E9-1D7530786821}"/>
              </a:ext>
            </a:extLst>
          </p:cNvPr>
          <p:cNvSpPr/>
          <p:nvPr/>
        </p:nvSpPr>
        <p:spPr>
          <a:xfrm>
            <a:off x="626491" y="3500151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CF53E55-9212-422D-B158-52EECE66D42C}"/>
              </a:ext>
            </a:extLst>
          </p:cNvPr>
          <p:cNvSpPr/>
          <p:nvPr/>
        </p:nvSpPr>
        <p:spPr>
          <a:xfrm rot="16200000">
            <a:off x="1681769" y="3590914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F70C4CA-D114-4446-ACA9-5E2083C71F7D}"/>
              </a:ext>
            </a:extLst>
          </p:cNvPr>
          <p:cNvSpPr/>
          <p:nvPr/>
        </p:nvSpPr>
        <p:spPr>
          <a:xfrm rot="10800000">
            <a:off x="2745363" y="422731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1796982-C6DC-4087-B7C1-36655A0EC0A4}"/>
              </a:ext>
            </a:extLst>
          </p:cNvPr>
          <p:cNvSpPr/>
          <p:nvPr/>
        </p:nvSpPr>
        <p:spPr>
          <a:xfrm rot="10800000">
            <a:off x="2745362" y="2808811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28F82C-57AA-47AF-88C3-E59C981D383C}"/>
              </a:ext>
            </a:extLst>
          </p:cNvPr>
          <p:cNvSpPr/>
          <p:nvPr/>
        </p:nvSpPr>
        <p:spPr>
          <a:xfrm>
            <a:off x="2431696" y="350658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1DDC402-F903-429C-9E8D-6407F818138B}"/>
              </a:ext>
            </a:extLst>
          </p:cNvPr>
          <p:cNvSpPr/>
          <p:nvPr/>
        </p:nvSpPr>
        <p:spPr>
          <a:xfrm rot="16200000">
            <a:off x="3486974" y="3597352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A5E265F-6C21-4113-AEF9-0BA6D26597BA}"/>
              </a:ext>
            </a:extLst>
          </p:cNvPr>
          <p:cNvSpPr/>
          <p:nvPr/>
        </p:nvSpPr>
        <p:spPr>
          <a:xfrm rot="10800000">
            <a:off x="940156" y="420436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FD7C50-55F7-4C6D-B206-965089BE74D8}"/>
              </a:ext>
            </a:extLst>
          </p:cNvPr>
          <p:cNvSpPr/>
          <p:nvPr/>
        </p:nvSpPr>
        <p:spPr>
          <a:xfrm>
            <a:off x="626489" y="3483641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F39B3E7-FD99-4587-AEE0-3AE4BB099A76}"/>
              </a:ext>
            </a:extLst>
          </p:cNvPr>
          <p:cNvSpPr/>
          <p:nvPr/>
        </p:nvSpPr>
        <p:spPr>
          <a:xfrm rot="16200000">
            <a:off x="1681767" y="3574404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D5149A0-F7DD-4C4C-BD26-D425D0CD8A81}"/>
              </a:ext>
            </a:extLst>
          </p:cNvPr>
          <p:cNvSpPr/>
          <p:nvPr/>
        </p:nvSpPr>
        <p:spPr>
          <a:xfrm rot="10800000">
            <a:off x="2745361" y="421080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3CE217-88FE-4949-A36F-63023D46204B}"/>
              </a:ext>
            </a:extLst>
          </p:cNvPr>
          <p:cNvSpPr/>
          <p:nvPr/>
        </p:nvSpPr>
        <p:spPr>
          <a:xfrm>
            <a:off x="2431694" y="349007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59F0F57-E393-4F03-A661-85E2355EA181}"/>
              </a:ext>
            </a:extLst>
          </p:cNvPr>
          <p:cNvSpPr/>
          <p:nvPr/>
        </p:nvSpPr>
        <p:spPr>
          <a:xfrm rot="16200000">
            <a:off x="4363801" y="2704014"/>
            <a:ext cx="261870" cy="2137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D122D5D-19C4-4AA9-8CE0-DC84494410DB}"/>
              </a:ext>
            </a:extLst>
          </p:cNvPr>
          <p:cNvSpPr/>
          <p:nvPr/>
        </p:nvSpPr>
        <p:spPr>
          <a:xfrm rot="10800000">
            <a:off x="6287035" y="2765881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C13A5E1-DEA1-4A74-967F-BFA01AF89BA4}"/>
              </a:ext>
            </a:extLst>
          </p:cNvPr>
          <p:cNvSpPr/>
          <p:nvPr/>
        </p:nvSpPr>
        <p:spPr>
          <a:xfrm rot="10800000">
            <a:off x="6287034" y="416787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C2FE19-E4F5-4EBF-BB2E-1ED35C6F42E7}"/>
              </a:ext>
            </a:extLst>
          </p:cNvPr>
          <p:cNvSpPr/>
          <p:nvPr/>
        </p:nvSpPr>
        <p:spPr>
          <a:xfrm>
            <a:off x="5973367" y="344714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51A6D1D-4E4E-4349-92B2-BED6A538046D}"/>
              </a:ext>
            </a:extLst>
          </p:cNvPr>
          <p:cNvSpPr/>
          <p:nvPr/>
        </p:nvSpPr>
        <p:spPr>
          <a:xfrm rot="16200000">
            <a:off x="7665077" y="2901481"/>
            <a:ext cx="261870" cy="1657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709D26-A528-410E-A043-F33841E2F969}"/>
              </a:ext>
            </a:extLst>
          </p:cNvPr>
          <p:cNvSpPr/>
          <p:nvPr/>
        </p:nvSpPr>
        <p:spPr>
          <a:xfrm>
            <a:off x="8906531" y="3635580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4F4130F-A671-4C90-BA31-E87BBA9D6F3E}"/>
              </a:ext>
            </a:extLst>
          </p:cNvPr>
          <p:cNvSpPr/>
          <p:nvPr/>
        </p:nvSpPr>
        <p:spPr>
          <a:xfrm rot="16200000">
            <a:off x="9986133" y="3726343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5FED953C-15D7-49B3-9C27-407B42B25319}"/>
              </a:ext>
            </a:extLst>
          </p:cNvPr>
          <p:cNvSpPr/>
          <p:nvPr/>
        </p:nvSpPr>
        <p:spPr>
          <a:xfrm rot="10800000">
            <a:off x="9220194" y="2960990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4CD62CE-F4DA-4D37-99BD-FB363B1AB4AA}"/>
              </a:ext>
            </a:extLst>
          </p:cNvPr>
          <p:cNvSpPr/>
          <p:nvPr/>
        </p:nvSpPr>
        <p:spPr>
          <a:xfrm rot="10800000">
            <a:off x="9220194" y="4349869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7553E5-0EA1-445F-A9D5-27987F216D7C}"/>
              </a:ext>
            </a:extLst>
          </p:cNvPr>
          <p:cNvSpPr/>
          <p:nvPr/>
        </p:nvSpPr>
        <p:spPr>
          <a:xfrm>
            <a:off x="10591157" y="3627098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EF26747-CA08-48CB-82C6-4132B77DB0C5}"/>
              </a:ext>
            </a:extLst>
          </p:cNvPr>
          <p:cNvSpPr/>
          <p:nvPr/>
        </p:nvSpPr>
        <p:spPr>
          <a:xfrm rot="16200000">
            <a:off x="11646435" y="3717861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7D19840-F570-462C-885A-B43D34CC279B}"/>
              </a:ext>
            </a:extLst>
          </p:cNvPr>
          <p:cNvSpPr/>
          <p:nvPr/>
        </p:nvSpPr>
        <p:spPr>
          <a:xfrm rot="10800000">
            <a:off x="10904820" y="295250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1D567A26-8815-4AD0-8030-8CADBB4472BE}"/>
              </a:ext>
            </a:extLst>
          </p:cNvPr>
          <p:cNvSpPr/>
          <p:nvPr/>
        </p:nvSpPr>
        <p:spPr>
          <a:xfrm rot="10800000">
            <a:off x="10904820" y="4341387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382F6A-106B-4289-AB95-57FBE0475B91}"/>
              </a:ext>
            </a:extLst>
          </p:cNvPr>
          <p:cNvSpPr/>
          <p:nvPr/>
        </p:nvSpPr>
        <p:spPr>
          <a:xfrm rot="20607697">
            <a:off x="3290664" y="3399991"/>
            <a:ext cx="6543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0000"/>
                </a:highlight>
              </a:rPr>
              <a:t>Vanishing Gradient!</a:t>
            </a:r>
          </a:p>
        </p:txBody>
      </p:sp>
    </p:spTree>
    <p:extLst>
      <p:ext uri="{BB962C8B-B14F-4D97-AF65-F5344CB8AC3E}">
        <p14:creationId xmlns:p14="http://schemas.microsoft.com/office/powerpoint/2010/main" val="2097216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7E4B-FE6A-4035-85CD-91D2CF61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F6A9B-E761-43E0-9480-C7E989E8D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Schuster and </a:t>
            </a:r>
            <a:r>
              <a:rPr lang="en-US" dirty="0" err="1"/>
              <a:t>Paliwal</a:t>
            </a:r>
            <a:r>
              <a:rPr lang="en-US" dirty="0"/>
              <a:t>, 1997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55832-67A9-4B4D-A796-3F12595FB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79" y="2506904"/>
            <a:ext cx="8221014" cy="343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98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06A8-8F93-400C-9C1F-BE128FB4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F7F0C-B62D-4CDF-9B0E-D07B9BCE1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</a:t>
            </a:r>
          </a:p>
          <a:p>
            <a:r>
              <a:rPr lang="en-US" dirty="0"/>
              <a:t>Input Gate</a:t>
            </a:r>
          </a:p>
          <a:p>
            <a:r>
              <a:rPr lang="en-US" dirty="0"/>
              <a:t>Output Gate</a:t>
            </a:r>
          </a:p>
          <a:p>
            <a:r>
              <a:rPr lang="en-US" dirty="0"/>
              <a:t>Forget Gate</a:t>
            </a:r>
          </a:p>
          <a:p>
            <a:r>
              <a:rPr lang="de-DE" dirty="0"/>
              <a:t>S. Hochreiter and J. Schmidhuber, 1997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049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06A8-8F93-400C-9C1F-BE128FB4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F7F0C-B62D-4CDF-9B0E-D07B9BCE1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https://colah.github.io/posts/2015-08-Understanding-LSTMs/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5C74F-D9E8-4C9A-8531-26B70D9E5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44" y="2789853"/>
            <a:ext cx="7478332" cy="292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90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1015-1006-418F-B992-4ED591BB1F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r>
              <a:rPr lang="en-US" dirty="0"/>
              <a:t>Bi-LSTM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1DB5-77ED-417B-A0A5-94C46911440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87625" y="2016125"/>
            <a:ext cx="9604375" cy="3449638"/>
          </a:xfrm>
        </p:spPr>
        <p:txBody>
          <a:bodyPr/>
          <a:lstStyle/>
          <a:p>
            <a:r>
              <a:rPr lang="en-US" dirty="0"/>
              <a:t>Graves et al., 2013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F2CF4-AE71-4B5E-B170-57337618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77" y="579102"/>
            <a:ext cx="3208285" cy="50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68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AB4A-2865-46E5-968D-2D9244DA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FAF68-8623-4447-BD8F-67011F44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86" y="1599795"/>
            <a:ext cx="9431628" cy="445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80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1015-1006-418F-B992-4ED591BB1F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r>
              <a:rPr lang="en-US" dirty="0"/>
              <a:t>Bi-LSTM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1DB5-77ED-417B-A0A5-94C46911440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87625" y="2016125"/>
            <a:ext cx="9604375" cy="3449638"/>
          </a:xfrm>
        </p:spPr>
        <p:txBody>
          <a:bodyPr/>
          <a:lstStyle/>
          <a:p>
            <a:r>
              <a:rPr lang="en-US" dirty="0"/>
              <a:t>Graves et al., 2013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F2CF4-AE71-4B5E-B170-57337618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77" y="579102"/>
            <a:ext cx="3208285" cy="5081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380387-1B04-4E72-AF72-109260F8C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44" y="2632894"/>
            <a:ext cx="4939622" cy="325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40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E26A-5656-4CB7-A360-F66E636F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66A85-5DCC-4628-806B-BA99FDB01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Sentence, f: “</a:t>
            </a:r>
            <a:r>
              <a:rPr lang="en-US" dirty="0" err="1"/>
              <a:t>Yo</a:t>
            </a:r>
            <a:r>
              <a:rPr lang="en-US" dirty="0"/>
              <a:t> </a:t>
            </a:r>
            <a:r>
              <a:rPr lang="en-US" dirty="0" err="1"/>
              <a:t>tengo</a:t>
            </a:r>
            <a:r>
              <a:rPr lang="en-US" dirty="0"/>
              <a:t> </a:t>
            </a:r>
            <a:r>
              <a:rPr lang="en-US" dirty="0" err="1"/>
              <a:t>hambre</a:t>
            </a:r>
            <a:r>
              <a:rPr lang="en-US" dirty="0"/>
              <a:t>”</a:t>
            </a:r>
          </a:p>
          <a:p>
            <a:r>
              <a:rPr lang="en-US" dirty="0"/>
              <a:t>Target Sentence, e: “I am hungry”</a:t>
            </a:r>
          </a:p>
          <a:p>
            <a:r>
              <a:rPr lang="en-US" dirty="0"/>
              <a:t>P(</a:t>
            </a:r>
            <a:r>
              <a:rPr lang="en-US" dirty="0" err="1"/>
              <a:t>e|f</a:t>
            </a:r>
            <a:r>
              <a:rPr lang="en-US" dirty="0"/>
              <a:t>) ……..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8668876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F882-6E49-45DA-B2D4-502EF178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7E3C9-BD0B-4C9D-AD21-0362BFC5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 et al., 2014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C31F7-B44D-4B3A-8942-E4D82BF1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66" y="2015732"/>
            <a:ext cx="3975321" cy="37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287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F882-6E49-45DA-B2D4-502EF178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7E3C9-BD0B-4C9D-AD21-0362BFC5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 et al., 2014</a:t>
            </a:r>
          </a:p>
          <a:p>
            <a:r>
              <a:rPr lang="en-US" dirty="0"/>
              <a:t>WMT ‘14 </a:t>
            </a:r>
            <a:r>
              <a:rPr lang="en-US" dirty="0" err="1"/>
              <a:t>En</a:t>
            </a:r>
            <a:r>
              <a:rPr lang="en-US" dirty="0"/>
              <a:t>-Fr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C31F7-B44D-4B3A-8942-E4D82BF1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66" y="2015732"/>
            <a:ext cx="3975321" cy="3780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F7338-6878-4656-A328-5EBCEF3B8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33" y="2956316"/>
            <a:ext cx="4752015" cy="164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929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F882-6E49-45DA-B2D4-502EF178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7E3C9-BD0B-4C9D-AD21-0362BFC5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Sutskever</a:t>
            </a:r>
            <a:r>
              <a:rPr lang="en-US" dirty="0"/>
              <a:t> et al., 2014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4E0DC-D813-4389-968E-E19A575CA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135" y="2833187"/>
            <a:ext cx="8452834" cy="27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76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F882-6E49-45DA-B2D4-502EF178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7E3C9-BD0B-4C9D-AD21-0362BFC5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Sutskever</a:t>
            </a:r>
            <a:r>
              <a:rPr lang="en-US" dirty="0"/>
              <a:t> et al., 2014</a:t>
            </a:r>
          </a:p>
          <a:p>
            <a:r>
              <a:rPr lang="en-US" dirty="0"/>
              <a:t>WMT ‘14 </a:t>
            </a:r>
            <a:r>
              <a:rPr lang="en-US" dirty="0" err="1"/>
              <a:t>En</a:t>
            </a:r>
            <a:r>
              <a:rPr lang="en-US" dirty="0"/>
              <a:t>-Fr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4E0DC-D813-4389-968E-E19A575CA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77" y="2833187"/>
            <a:ext cx="8452834" cy="2795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9CF80A-9EA8-46C7-A4AE-FE3F677A4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66" y="3344195"/>
            <a:ext cx="6316952" cy="228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098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D4B2-5D58-40D4-A564-7CC814DD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6FFC-35C1-45AF-9D15-6DD2BC1B1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Bahdanau</a:t>
            </a:r>
            <a:r>
              <a:rPr lang="en-US" dirty="0"/>
              <a:t> et al., 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96F7A-D11A-45C1-8DEA-1457CE43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642" y="1963961"/>
            <a:ext cx="2282517" cy="400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817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D4B2-5D58-40D4-A564-7CC814DD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6FFC-35C1-45AF-9D15-6DD2BC1B1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Bahdanau</a:t>
            </a:r>
            <a:r>
              <a:rPr lang="en-US" dirty="0"/>
              <a:t> et al., 2015</a:t>
            </a:r>
          </a:p>
          <a:p>
            <a:r>
              <a:rPr lang="en-US" dirty="0"/>
              <a:t>WMT ‘14 </a:t>
            </a:r>
            <a:r>
              <a:rPr lang="en-US" dirty="0" err="1"/>
              <a:t>En</a:t>
            </a:r>
            <a:r>
              <a:rPr lang="en-US" dirty="0"/>
              <a:t>-Fr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96F7A-D11A-45C1-8DEA-1457CE43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642" y="1963961"/>
            <a:ext cx="2282517" cy="4009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63C0A-58F9-49DC-A79F-9DAF1F5BB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46" y="3093528"/>
            <a:ext cx="4459051" cy="24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91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D4B2-5D58-40D4-A564-7CC814DD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6FFC-35C1-45AF-9D15-6DD2BC1B1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Bahdanau</a:t>
            </a:r>
            <a:r>
              <a:rPr lang="en-US" dirty="0"/>
              <a:t> et al., 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96F7A-D11A-45C1-8DEA-1457CE43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642" y="1963961"/>
            <a:ext cx="2282517" cy="4009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31703-A4BE-4CA3-99CB-EB3881130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87" y="2803317"/>
            <a:ext cx="4649598" cy="27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658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5223-7A8B-45EF-BCEE-E08C554F88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4832" y="493389"/>
            <a:ext cx="9604375" cy="1049337"/>
          </a:xfrm>
        </p:spPr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34F71-05CF-4032-9B69-BDF8D73DC2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4832" y="1966515"/>
            <a:ext cx="9604375" cy="3449638"/>
          </a:xfrm>
        </p:spPr>
        <p:txBody>
          <a:bodyPr/>
          <a:lstStyle/>
          <a:p>
            <a:r>
              <a:rPr lang="en-US" dirty="0"/>
              <a:t>Vaswani et al., 2017</a:t>
            </a:r>
          </a:p>
          <a:p>
            <a:r>
              <a:rPr lang="en-US" dirty="0"/>
              <a:t>Transformer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A7FD4-093B-4365-BF6B-674015F30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411" y="205060"/>
            <a:ext cx="3980757" cy="563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3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A6DF3-ACF9-4EBA-ACA4-B816AEF06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ACL 2014 Best Paper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BAC1A-701C-454B-A87E-071638D7A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35" y="1467898"/>
            <a:ext cx="5968277" cy="440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351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5223-7A8B-45EF-BCEE-E08C554F88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4832" y="493389"/>
            <a:ext cx="9604375" cy="1049337"/>
          </a:xfrm>
        </p:spPr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34F71-05CF-4032-9B69-BDF8D73DC2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4832" y="1966515"/>
            <a:ext cx="9604375" cy="3449638"/>
          </a:xfrm>
        </p:spPr>
        <p:txBody>
          <a:bodyPr/>
          <a:lstStyle/>
          <a:p>
            <a:r>
              <a:rPr lang="en-US" dirty="0"/>
              <a:t>Vaswani et al., 2017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A7FD4-093B-4365-BF6B-674015F30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411" y="205060"/>
            <a:ext cx="3980757" cy="5634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B551-99F8-4232-81D0-A54DA0E56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37" y="2698987"/>
            <a:ext cx="6416205" cy="30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51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29C-6EE2-4A3E-B98C-36A7C47FF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082D-0841-47FA-8ED7-3B3AB8045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Devlin et al., 2018</a:t>
            </a:r>
          </a:p>
          <a:p>
            <a:r>
              <a:rPr lang="en-US" dirty="0"/>
              <a:t>Bidirectional Encoder Representations from Transformers</a:t>
            </a:r>
          </a:p>
          <a:p>
            <a:r>
              <a:rPr lang="en-US" dirty="0"/>
              <a:t>Masked Language Model</a:t>
            </a:r>
          </a:p>
        </p:txBody>
      </p:sp>
      <p:pic>
        <p:nvPicPr>
          <p:cNvPr id="4098" name="Picture 2" descr="Question and Answer for Long Passages Using BERT | by John Pace | Analytics  Vidhya | Medium">
            <a:extLst>
              <a:ext uri="{FF2B5EF4-FFF2-40B4-BE49-F238E27FC236}">
                <a16:creationId xmlns:a16="http://schemas.microsoft.com/office/drawing/2014/main" id="{BA850C68-52D7-4FFE-8223-C8F83D474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38" y="2119334"/>
            <a:ext cx="3676650" cy="359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1294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29C-6EE2-4A3E-B98C-36A7C47FFC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35062" y="641350"/>
            <a:ext cx="9604375" cy="1049337"/>
          </a:xfrm>
        </p:spPr>
        <p:txBody>
          <a:bodyPr/>
          <a:lstStyle/>
          <a:p>
            <a:r>
              <a:rPr lang="en-US" dirty="0"/>
              <a:t>BERT</a:t>
            </a:r>
          </a:p>
        </p:txBody>
      </p:sp>
      <p:pic>
        <p:nvPicPr>
          <p:cNvPr id="4098" name="Picture 2" descr="Question and Answer for Long Passages Using BERT | by John Pace | Analytics  Vidhya | Medium">
            <a:extLst>
              <a:ext uri="{FF2B5EF4-FFF2-40B4-BE49-F238E27FC236}">
                <a16:creationId xmlns:a16="http://schemas.microsoft.com/office/drawing/2014/main" id="{BA850C68-52D7-4FFE-8223-C8F83D474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1571646"/>
            <a:ext cx="3676650" cy="359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7473B4-9032-47EF-8696-B1927637BEB5}"/>
              </a:ext>
            </a:extLst>
          </p:cNvPr>
          <p:cNvSpPr/>
          <p:nvPr/>
        </p:nvSpPr>
        <p:spPr>
          <a:xfrm>
            <a:off x="135533" y="5167313"/>
            <a:ext cx="115895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73929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29C-6EE2-4A3E-B98C-36A7C47FFC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35062" y="641350"/>
            <a:ext cx="9604375" cy="1049337"/>
          </a:xfrm>
        </p:spPr>
        <p:txBody>
          <a:bodyPr/>
          <a:lstStyle/>
          <a:p>
            <a:r>
              <a:rPr lang="en-US" dirty="0"/>
              <a:t>BERT</a:t>
            </a:r>
          </a:p>
        </p:txBody>
      </p:sp>
      <p:pic>
        <p:nvPicPr>
          <p:cNvPr id="4098" name="Picture 2" descr="Question and Answer for Long Passages Using BERT | by John Pace | Analytics  Vidhya | Medium">
            <a:extLst>
              <a:ext uri="{FF2B5EF4-FFF2-40B4-BE49-F238E27FC236}">
                <a16:creationId xmlns:a16="http://schemas.microsoft.com/office/drawing/2014/main" id="{BA850C68-52D7-4FFE-8223-C8F83D474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1571646"/>
            <a:ext cx="3676650" cy="359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7473B4-9032-47EF-8696-B1927637BEB5}"/>
              </a:ext>
            </a:extLst>
          </p:cNvPr>
          <p:cNvSpPr/>
          <p:nvPr/>
        </p:nvSpPr>
        <p:spPr>
          <a:xfrm>
            <a:off x="467896" y="5529263"/>
            <a:ext cx="1158958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founded in the year eighteen seventy six .</a:t>
            </a:r>
            <a:endParaRPr 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87831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29C-6EE2-4A3E-B98C-36A7C47FFC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35062" y="641350"/>
            <a:ext cx="9604375" cy="1049337"/>
          </a:xfrm>
        </p:spPr>
        <p:txBody>
          <a:bodyPr/>
          <a:lstStyle/>
          <a:p>
            <a:r>
              <a:rPr lang="en-US" dirty="0"/>
              <a:t>BERT</a:t>
            </a:r>
          </a:p>
        </p:txBody>
      </p:sp>
      <p:pic>
        <p:nvPicPr>
          <p:cNvPr id="4098" name="Picture 2" descr="Question and Answer for Long Passages Using BERT | by John Pace | Analytics  Vidhya | Medium">
            <a:extLst>
              <a:ext uri="{FF2B5EF4-FFF2-40B4-BE49-F238E27FC236}">
                <a16:creationId xmlns:a16="http://schemas.microsoft.com/office/drawing/2014/main" id="{BA850C68-52D7-4FFE-8223-C8F83D474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1571646"/>
            <a:ext cx="3676650" cy="359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7473B4-9032-47EF-8696-B1927637BEB5}"/>
              </a:ext>
            </a:extLst>
          </p:cNvPr>
          <p:cNvSpPr/>
          <p:nvPr/>
        </p:nvSpPr>
        <p:spPr>
          <a:xfrm>
            <a:off x="467896" y="5529263"/>
            <a:ext cx="1158958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founded in the year eighteen seventy six .</a:t>
            </a:r>
            <a:endParaRPr 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DDE33-2BB2-4B89-BE0C-65BE94999AEF}"/>
              </a:ext>
            </a:extLst>
          </p:cNvPr>
          <p:cNvSpPr/>
          <p:nvPr/>
        </p:nvSpPr>
        <p:spPr>
          <a:xfrm>
            <a:off x="415508" y="1071563"/>
            <a:ext cx="1158958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__________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founded in the year eighteen _______ six .</a:t>
            </a:r>
            <a:endParaRPr 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3060B2-85E9-4860-8675-7FAC7DF13DA8}"/>
              </a:ext>
            </a:extLst>
          </p:cNvPr>
          <p:cNvSpPr/>
          <p:nvPr/>
        </p:nvSpPr>
        <p:spPr>
          <a:xfrm>
            <a:off x="3243263" y="5610225"/>
            <a:ext cx="1566862" cy="38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974CC2-D4E9-4E77-B00E-334DD6ACC208}"/>
              </a:ext>
            </a:extLst>
          </p:cNvPr>
          <p:cNvSpPr/>
          <p:nvPr/>
        </p:nvSpPr>
        <p:spPr>
          <a:xfrm>
            <a:off x="9591675" y="5610225"/>
            <a:ext cx="1147762" cy="38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545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29C-6EE2-4A3E-B98C-36A7C47FF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38B2AC-3E1D-4C14-85C1-B5B8DFFD6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345CC-92B1-47C7-AA0B-7460A5CB5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391655"/>
            <a:ext cx="9753294" cy="543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359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BDF6-B77F-456E-B778-A42DBE3B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F3532-6AE8-40C9-903D-C3862A7CE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Brown et al., 2020</a:t>
            </a:r>
          </a:p>
          <a:p>
            <a:r>
              <a:rPr lang="en-US" dirty="0"/>
              <a:t>Auto-Regressive (Looks to previous context)</a:t>
            </a:r>
          </a:p>
        </p:txBody>
      </p:sp>
    </p:spTree>
    <p:extLst>
      <p:ext uri="{BB962C8B-B14F-4D97-AF65-F5344CB8AC3E}">
        <p14:creationId xmlns:p14="http://schemas.microsoft.com/office/powerpoint/2010/main" val="36764690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BDF6-B77F-456E-B778-A42DBE3B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2EB0D-599C-4F87-A207-2AA961F88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88" y="2085406"/>
            <a:ext cx="7411823" cy="45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299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BDF6-B77F-456E-B778-A42DBE3B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40A56A-2B1F-4CF9-923F-44853F8B3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WMT ‘14 MT</a:t>
            </a:r>
          </a:p>
          <a:p>
            <a:r>
              <a:rPr lang="en-US" dirty="0" err="1"/>
              <a:t>SacreBLEU</a:t>
            </a:r>
            <a:r>
              <a:rPr lang="en-US" dirty="0"/>
              <a:t> (proper eval)</a:t>
            </a:r>
          </a:p>
          <a:p>
            <a:r>
              <a:rPr lang="en-US" dirty="0"/>
              <a:t>Trained only on English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73BBF-077E-4A0A-A2D4-880BE0DE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360" y="1947633"/>
            <a:ext cx="4515480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639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76505-04D1-4301-8332-6CF71175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4A16A-B9DA-43B5-B6F4-A9BC44C74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2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E354-3A4E-46B1-8331-0431D08C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Neural Machine Translation Ready for Deployment?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0C6BE-5366-4650-9B56-2743414C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Junczys-Dowmunt</a:t>
            </a:r>
            <a:r>
              <a:rPr lang="en-US" dirty="0"/>
              <a:t> et al.,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04570-787D-4272-A237-A17D2823F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6" y="2558690"/>
            <a:ext cx="8713721" cy="323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834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A1CAE-43F1-459F-94D8-DB028072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4B680-8B08-4A40-9AB8-C16BC8F74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208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C54FF-882F-4FFA-B548-9B0456F5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</a:t>
            </a:r>
            <a:r>
              <a:rPr lang="en-US"/>
              <a:t>Learning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526B1-B060-423E-9265-5D3DED46A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178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FB6D-6F00-42E6-AC5B-6023C159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098FE-AF10-4A45-AA0E-1E502FD35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793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58BE7-EAB2-4B94-BA23-E07542B4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A5DE9-A478-4EAA-9BD4-A01D3A099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615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70A9C-B2CE-4D43-AD1C-D89BB6B0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DC529-1A49-4A13-B1AE-06B71C9CD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814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0CAE9-4D70-42EE-9229-17D1174FF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2EA3B-289F-4F28-B56E-087CB5406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4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E354-3A4E-46B1-8331-0431D08C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Neural Machine Translation Ready for Deployment?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0C6BE-5366-4650-9B56-2743414C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Junczys-Dowmunt</a:t>
            </a:r>
            <a:r>
              <a:rPr lang="en-US" dirty="0"/>
              <a:t> et al., 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33E96-0B42-4E40-BDCE-F9D289F25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8" y="2589254"/>
            <a:ext cx="8686800" cy="31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7904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1349</TotalTime>
  <Words>1342</Words>
  <Application>Microsoft Office PowerPoint</Application>
  <PresentationFormat>Widescreen</PresentationFormat>
  <Paragraphs>345</Paragraphs>
  <Slides>85</Slides>
  <Notes>0</Notes>
  <HiddenSlides>9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Cambria Math</vt:lpstr>
      <vt:lpstr>Gill Sans MT</vt:lpstr>
      <vt:lpstr>inherit</vt:lpstr>
      <vt:lpstr>Gallery</vt:lpstr>
      <vt:lpstr>EN. 601.647/667 Introduction to HLT Deep Learning</vt:lpstr>
      <vt:lpstr>EN. 601.647/667 Introduction to HLT Deep Learning</vt:lpstr>
      <vt:lpstr>Agenda</vt:lpstr>
      <vt:lpstr>Quick Aside</vt:lpstr>
      <vt:lpstr>Impact of Deep Learning</vt:lpstr>
      <vt:lpstr>Cats!</vt:lpstr>
      <vt:lpstr>ACL 2014 Best Paper</vt:lpstr>
      <vt:lpstr>Is Neural Machine Translation Ready for Deployment?</vt:lpstr>
      <vt:lpstr>Is Neural Machine Translation Ready for Deployment?</vt:lpstr>
      <vt:lpstr>Is Neural Machine Translation Ready for Deployment?</vt:lpstr>
      <vt:lpstr>Deep Learning BackGround</vt:lpstr>
      <vt:lpstr>Supervised Learning</vt:lpstr>
      <vt:lpstr>Supervised Learning (Language ID)</vt:lpstr>
      <vt:lpstr>Supervised Learning (Language ID)</vt:lpstr>
      <vt:lpstr>Supervised Learning (Language ID)</vt:lpstr>
      <vt:lpstr>Supervised Learning (Language ID)</vt:lpstr>
      <vt:lpstr>Supervised Learning (Speech Recognition)</vt:lpstr>
      <vt:lpstr>Supervised Learning (Speech Recognition)</vt:lpstr>
      <vt:lpstr>Supervised Learning (Machine Translation)</vt:lpstr>
      <vt:lpstr>Supervised Learning (Machine Translation)</vt:lpstr>
      <vt:lpstr>Classification</vt:lpstr>
      <vt:lpstr>Binary Classification</vt:lpstr>
      <vt:lpstr>Binary Classification</vt:lpstr>
      <vt:lpstr>Binary Classification</vt:lpstr>
      <vt:lpstr>Linear Models</vt:lpstr>
      <vt:lpstr>Linear Models</vt:lpstr>
      <vt:lpstr>Perceptron</vt:lpstr>
      <vt:lpstr>Logistic Regression</vt:lpstr>
      <vt:lpstr>Logistic Regression</vt:lpstr>
      <vt:lpstr>2 Neuron Feed-Forward</vt:lpstr>
      <vt:lpstr>PowerPoint Presentation</vt:lpstr>
      <vt:lpstr>Softmax</vt:lpstr>
      <vt:lpstr>Softmax</vt:lpstr>
      <vt:lpstr>Deep</vt:lpstr>
      <vt:lpstr>Other Non-Linearities</vt:lpstr>
      <vt:lpstr>Other Non-Linearities</vt:lpstr>
      <vt:lpstr>Other Non-Linearities</vt:lpstr>
      <vt:lpstr>Tensors!</vt:lpstr>
      <vt:lpstr>Tensors!</vt:lpstr>
      <vt:lpstr>Tensors!</vt:lpstr>
      <vt:lpstr>Why now? (Last 10 years)</vt:lpstr>
      <vt:lpstr>Cats!</vt:lpstr>
      <vt:lpstr>Cats!</vt:lpstr>
      <vt:lpstr>Cats!</vt:lpstr>
      <vt:lpstr>Why Now? (Last 10 Years)</vt:lpstr>
      <vt:lpstr>Why Now? (Last 10 Years)</vt:lpstr>
      <vt:lpstr>Why Now? (Last 10 Years)</vt:lpstr>
      <vt:lpstr>Language Models</vt:lpstr>
      <vt:lpstr>Language Models</vt:lpstr>
      <vt:lpstr>Language Models</vt:lpstr>
      <vt:lpstr>Language Models</vt:lpstr>
      <vt:lpstr>RNN LMs</vt:lpstr>
      <vt:lpstr>RNNs LM</vt:lpstr>
      <vt:lpstr>RNN LMs</vt:lpstr>
      <vt:lpstr>RNN LMs</vt:lpstr>
      <vt:lpstr>BRNN</vt:lpstr>
      <vt:lpstr>LSTMS</vt:lpstr>
      <vt:lpstr>LSTMS</vt:lpstr>
      <vt:lpstr>Bi-LSTM</vt:lpstr>
      <vt:lpstr>Bi-LSTM</vt:lpstr>
      <vt:lpstr>Machine Translation</vt:lpstr>
      <vt:lpstr>Machine Translation</vt:lpstr>
      <vt:lpstr>Machine Translation</vt:lpstr>
      <vt:lpstr>Machine Translation</vt:lpstr>
      <vt:lpstr>Machine Translation</vt:lpstr>
      <vt:lpstr>Attention</vt:lpstr>
      <vt:lpstr>Attention</vt:lpstr>
      <vt:lpstr>Attention</vt:lpstr>
      <vt:lpstr>Attention is All You Need</vt:lpstr>
      <vt:lpstr>Attention is All You Need</vt:lpstr>
      <vt:lpstr>BERT</vt:lpstr>
      <vt:lpstr>BERT</vt:lpstr>
      <vt:lpstr>BERT</vt:lpstr>
      <vt:lpstr>BERT</vt:lpstr>
      <vt:lpstr>BERT</vt:lpstr>
      <vt:lpstr>GPT-3</vt:lpstr>
      <vt:lpstr>GPT-3</vt:lpstr>
      <vt:lpstr>GPT-3</vt:lpstr>
      <vt:lpstr>Tensors</vt:lpstr>
      <vt:lpstr>Pytorch</vt:lpstr>
      <vt:lpstr>Deep Learning Background</vt:lpstr>
      <vt:lpstr>SGD</vt:lpstr>
      <vt:lpstr>ADAM</vt:lpstr>
      <vt:lpstr>BackpropagaTION</vt:lpstr>
      <vt:lpstr>Chain Rule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EN. 601.647/667 Introduction to Human Language Technology Deep Learning</dc:title>
  <dc:creator>Kenton Murray</dc:creator>
  <cp:lastModifiedBy>Kenton Murray</cp:lastModifiedBy>
  <cp:revision>65</cp:revision>
  <dcterms:created xsi:type="dcterms:W3CDTF">2021-09-14T17:08:00Z</dcterms:created>
  <dcterms:modified xsi:type="dcterms:W3CDTF">2021-09-16T12:17:57Z</dcterms:modified>
</cp:coreProperties>
</file>